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57" r:id="rId4"/>
    <p:sldId id="268" r:id="rId5"/>
    <p:sldId id="266" r:id="rId6"/>
    <p:sldId id="265" r:id="rId7"/>
    <p:sldId id="263" r:id="rId8"/>
    <p:sldId id="264" r:id="rId9"/>
    <p:sldId id="284" r:id="rId10"/>
    <p:sldId id="298" r:id="rId11"/>
    <p:sldId id="258" r:id="rId12"/>
    <p:sldId id="304" r:id="rId13"/>
    <p:sldId id="305" r:id="rId14"/>
    <p:sldId id="306" r:id="rId15"/>
    <p:sldId id="307" r:id="rId16"/>
    <p:sldId id="308" r:id="rId17"/>
    <p:sldId id="275" r:id="rId18"/>
    <p:sldId id="297" r:id="rId19"/>
    <p:sldId id="259" r:id="rId20"/>
    <p:sldId id="291" r:id="rId21"/>
    <p:sldId id="290" r:id="rId22"/>
    <p:sldId id="299" r:id="rId23"/>
    <p:sldId id="300" r:id="rId24"/>
    <p:sldId id="301" r:id="rId25"/>
    <p:sldId id="271" r:id="rId26"/>
    <p:sldId id="260" r:id="rId27"/>
    <p:sldId id="302" r:id="rId28"/>
    <p:sldId id="303" r:id="rId29"/>
    <p:sldId id="309" r:id="rId30"/>
    <p:sldId id="310" r:id="rId31"/>
    <p:sldId id="311" r:id="rId32"/>
    <p:sldId id="312" r:id="rId33"/>
    <p:sldId id="261" r:id="rId34"/>
    <p:sldId id="282" r:id="rId35"/>
    <p:sldId id="286" r:id="rId36"/>
    <p:sldId id="262" r:id="rId37"/>
    <p:sldId id="283" r:id="rId38"/>
    <p:sldId id="292" r:id="rId39"/>
    <p:sldId id="293" r:id="rId40"/>
    <p:sldId id="294" r:id="rId41"/>
    <p:sldId id="296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1"/>
    <p:restoredTop sz="94665"/>
  </p:normalViewPr>
  <p:slideViewPr>
    <p:cSldViewPr snapToGrid="0" snapToObjects="1">
      <p:cViewPr varScale="1">
        <p:scale>
          <a:sx n="39" d="100"/>
          <a:sy n="39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99E37B-2903-3347-BAF5-1EEE686E860D}" type="doc">
      <dgm:prSet loTypeId="urn:microsoft.com/office/officeart/2005/8/layout/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BD29DA-FD37-CE45-9D2C-DBB1E11157A4}">
      <dgm:prSet phldrT="[Text]"/>
      <dgm:spPr/>
      <dgm:t>
        <a:bodyPr/>
        <a:lstStyle/>
        <a:p>
          <a:r>
            <a:rPr lang="en-US" dirty="0"/>
            <a:t>Model the hazard</a:t>
          </a:r>
        </a:p>
      </dgm:t>
    </dgm:pt>
    <dgm:pt modelId="{CD5D89C2-6A3C-3B4F-9845-68317DCD17AE}" type="parTrans" cxnId="{1CACCEF5-9F1D-BF47-981A-EB418F86C9DA}">
      <dgm:prSet/>
      <dgm:spPr/>
      <dgm:t>
        <a:bodyPr/>
        <a:lstStyle/>
        <a:p>
          <a:endParaRPr lang="en-US"/>
        </a:p>
      </dgm:t>
    </dgm:pt>
    <dgm:pt modelId="{3BAF1060-8657-5C49-AD4C-C03F2AC188B6}" type="sibTrans" cxnId="{1CACCEF5-9F1D-BF47-981A-EB418F86C9DA}">
      <dgm:prSet/>
      <dgm:spPr/>
      <dgm:t>
        <a:bodyPr/>
        <a:lstStyle/>
        <a:p>
          <a:endParaRPr lang="en-US"/>
        </a:p>
      </dgm:t>
    </dgm:pt>
    <dgm:pt modelId="{91B420DA-E026-8540-AA0C-2801F8ADC712}">
      <dgm:prSet phldrT="[Text]"/>
      <dgm:spPr/>
      <dgm:t>
        <a:bodyPr/>
        <a:lstStyle/>
        <a:p>
          <a:r>
            <a:rPr lang="en-US" dirty="0"/>
            <a:t>Model the consequences</a:t>
          </a:r>
        </a:p>
      </dgm:t>
    </dgm:pt>
    <dgm:pt modelId="{EEE91C57-25F9-CC4E-92D7-4AD7ED5BB6ED}" type="parTrans" cxnId="{B6F1939B-24F1-7D40-A1C2-752C5B6B51DE}">
      <dgm:prSet/>
      <dgm:spPr/>
      <dgm:t>
        <a:bodyPr/>
        <a:lstStyle/>
        <a:p>
          <a:endParaRPr lang="en-US"/>
        </a:p>
      </dgm:t>
    </dgm:pt>
    <dgm:pt modelId="{CB857608-33A5-AB41-9C25-F0BA78064E32}" type="sibTrans" cxnId="{B6F1939B-24F1-7D40-A1C2-752C5B6B51DE}">
      <dgm:prSet/>
      <dgm:spPr/>
      <dgm:t>
        <a:bodyPr/>
        <a:lstStyle/>
        <a:p>
          <a:endParaRPr lang="en-US"/>
        </a:p>
      </dgm:t>
    </dgm:pt>
    <dgm:pt modelId="{2CAA3C53-CAB8-DD4E-A645-43E2AB984919}">
      <dgm:prSet/>
      <dgm:spPr/>
      <dgm:t>
        <a:bodyPr/>
        <a:lstStyle/>
        <a:p>
          <a:r>
            <a:rPr lang="en-US" dirty="0"/>
            <a:t>Act</a:t>
          </a:r>
        </a:p>
      </dgm:t>
    </dgm:pt>
    <dgm:pt modelId="{2F1053BE-AF59-1445-8658-F74814B546D9}" type="parTrans" cxnId="{E0E275A6-C690-D14A-8D36-A172CD497D8F}">
      <dgm:prSet/>
      <dgm:spPr/>
    </dgm:pt>
    <dgm:pt modelId="{16B35F64-C5FE-104B-82AE-443D5F31E57A}" type="sibTrans" cxnId="{E0E275A6-C690-D14A-8D36-A172CD497D8F}">
      <dgm:prSet/>
      <dgm:spPr/>
    </dgm:pt>
    <dgm:pt modelId="{CD9CA232-9722-1C47-88B2-B8E686B350DB}">
      <dgm:prSet phldrT="[Text]"/>
      <dgm:spPr/>
      <dgm:t>
        <a:bodyPr/>
        <a:lstStyle/>
        <a:p>
          <a:r>
            <a:rPr lang="en-US" dirty="0"/>
            <a:t>Regulate</a:t>
          </a:r>
        </a:p>
      </dgm:t>
    </dgm:pt>
    <dgm:pt modelId="{EEEB3428-201D-DB42-B1AC-2C1DCFCD40C1}" type="parTrans" cxnId="{E80A1D3B-422F-B649-8253-711009073316}">
      <dgm:prSet/>
      <dgm:spPr/>
    </dgm:pt>
    <dgm:pt modelId="{66F179F0-ADAA-7944-BC8A-A40F47DC5550}" type="sibTrans" cxnId="{E80A1D3B-422F-B649-8253-711009073316}">
      <dgm:prSet/>
      <dgm:spPr/>
    </dgm:pt>
    <dgm:pt modelId="{C931E8F6-7B52-FB4A-A594-781566D5D9D2}">
      <dgm:prSet phldrT="[Text]"/>
      <dgm:spPr/>
      <dgm:t>
        <a:bodyPr/>
        <a:lstStyle/>
        <a:p>
          <a:r>
            <a:rPr lang="en-US" dirty="0"/>
            <a:t>Mitigate</a:t>
          </a:r>
        </a:p>
      </dgm:t>
    </dgm:pt>
    <dgm:pt modelId="{4E4CFE88-88D3-ED48-9280-D4890A841BC0}" type="parTrans" cxnId="{23CCB77A-4A93-9F44-B4C2-85D36521483A}">
      <dgm:prSet/>
      <dgm:spPr/>
    </dgm:pt>
    <dgm:pt modelId="{AB70EB51-20C0-394A-9CE6-5BFEA52C85FC}" type="sibTrans" cxnId="{23CCB77A-4A93-9F44-B4C2-85D36521483A}">
      <dgm:prSet/>
      <dgm:spPr/>
    </dgm:pt>
    <dgm:pt modelId="{0739DC5B-8E8A-6C47-8B10-8AF6C58961E0}">
      <dgm:prSet phldrT="[Text]"/>
      <dgm:spPr/>
      <dgm:t>
        <a:bodyPr/>
        <a:lstStyle/>
        <a:p>
          <a:r>
            <a:rPr lang="en-US" dirty="0"/>
            <a:t>Insure</a:t>
          </a:r>
        </a:p>
      </dgm:t>
    </dgm:pt>
    <dgm:pt modelId="{67CA264B-24CC-2546-BFF9-A1AB237EA4DD}" type="parTrans" cxnId="{BE4F7BBA-D87F-C946-A62E-F7CA4A62EBDD}">
      <dgm:prSet/>
      <dgm:spPr/>
    </dgm:pt>
    <dgm:pt modelId="{11318787-4C76-404E-B51E-6616C58D7F5C}" type="sibTrans" cxnId="{BE4F7BBA-D87F-C946-A62E-F7CA4A62EBDD}">
      <dgm:prSet/>
      <dgm:spPr/>
    </dgm:pt>
    <dgm:pt modelId="{0E1F7285-8F67-9D4A-921C-4D5AC225C693}">
      <dgm:prSet phldrT="[Text]"/>
      <dgm:spPr/>
      <dgm:t>
        <a:bodyPr/>
        <a:lstStyle/>
        <a:p>
          <a:r>
            <a:rPr lang="en-US" dirty="0"/>
            <a:t>hydraulic model</a:t>
          </a:r>
        </a:p>
      </dgm:t>
    </dgm:pt>
    <dgm:pt modelId="{4895C289-0B7A-7046-9620-9B9B564F01E4}" type="parTrans" cxnId="{9F1D6602-F5F8-AD4B-83E3-4E67900C80B0}">
      <dgm:prSet/>
      <dgm:spPr/>
    </dgm:pt>
    <dgm:pt modelId="{73240D8A-D288-3441-975D-1DCAA6AAADE3}" type="sibTrans" cxnId="{9F1D6602-F5F8-AD4B-83E3-4E67900C80B0}">
      <dgm:prSet/>
      <dgm:spPr/>
    </dgm:pt>
    <dgm:pt modelId="{452899DB-D85B-B44C-A207-6CF6CE2BD3D4}">
      <dgm:prSet phldrT="[Text]"/>
      <dgm:spPr/>
      <dgm:t>
        <a:bodyPr/>
        <a:lstStyle/>
        <a:p>
          <a:r>
            <a:rPr lang="en-US" dirty="0"/>
            <a:t>hydrologic model</a:t>
          </a:r>
        </a:p>
      </dgm:t>
    </dgm:pt>
    <dgm:pt modelId="{FBC6953D-A1F2-B34F-81FD-C2F1C7D34752}" type="parTrans" cxnId="{593CE1AA-E135-F847-A1AE-F31E4315A67F}">
      <dgm:prSet/>
      <dgm:spPr/>
    </dgm:pt>
    <dgm:pt modelId="{A250D887-159D-5D43-88B0-801D3CB68A5A}" type="sibTrans" cxnId="{593CE1AA-E135-F847-A1AE-F31E4315A67F}">
      <dgm:prSet/>
      <dgm:spPr/>
    </dgm:pt>
    <dgm:pt modelId="{E9022FE9-DE6B-2747-B8F4-99513233BC3C}">
      <dgm:prSet phldrT="[Text]"/>
      <dgm:spPr/>
      <dgm:t>
        <a:bodyPr/>
        <a:lstStyle/>
        <a:p>
          <a:r>
            <a:rPr lang="en-US" dirty="0"/>
            <a:t>damage model (i.e. HAZUS)</a:t>
          </a:r>
        </a:p>
      </dgm:t>
    </dgm:pt>
    <dgm:pt modelId="{DC59245A-D956-254B-83A3-2A04A4C5D820}" type="parTrans" cxnId="{4A7B6C2B-8E17-5742-882B-22243D34A4DF}">
      <dgm:prSet/>
      <dgm:spPr/>
    </dgm:pt>
    <dgm:pt modelId="{8C219979-EA91-ED41-8DF9-4BBE807F4627}" type="sibTrans" cxnId="{4A7B6C2B-8E17-5742-882B-22243D34A4DF}">
      <dgm:prSet/>
      <dgm:spPr/>
    </dgm:pt>
    <dgm:pt modelId="{D7ADD538-8918-9A45-8177-C2DAD466CA6B}">
      <dgm:prSet phldrT="[Text]"/>
      <dgm:spPr/>
      <dgm:t>
        <a:bodyPr/>
        <a:lstStyle/>
        <a:p>
          <a:r>
            <a:rPr lang="en-US" dirty="0"/>
            <a:t>agent-based model</a:t>
          </a:r>
        </a:p>
      </dgm:t>
    </dgm:pt>
    <dgm:pt modelId="{3858A1EF-C5B7-6F42-AD09-6179F73AEBC0}" type="parTrans" cxnId="{D9DAA0EC-6E87-F34C-AD7A-252B8876EAA8}">
      <dgm:prSet/>
      <dgm:spPr/>
    </dgm:pt>
    <dgm:pt modelId="{ACF34EC8-969E-5740-9CFA-9A45985761F5}" type="sibTrans" cxnId="{D9DAA0EC-6E87-F34C-AD7A-252B8876EAA8}">
      <dgm:prSet/>
      <dgm:spPr/>
    </dgm:pt>
    <dgm:pt modelId="{BF76A7BE-11BC-754D-863B-A02968C27E9D}" type="pres">
      <dgm:prSet presAssocID="{7799E37B-2903-3347-BAF5-1EEE686E860D}" presName="Name0" presStyleCnt="0">
        <dgm:presLayoutVars>
          <dgm:dir/>
          <dgm:animLvl val="lvl"/>
          <dgm:resizeHandles val="exact"/>
        </dgm:presLayoutVars>
      </dgm:prSet>
      <dgm:spPr/>
    </dgm:pt>
    <dgm:pt modelId="{19F3092A-4B2D-F14B-99AF-CDDB90609DB6}" type="pres">
      <dgm:prSet presAssocID="{2CAA3C53-CAB8-DD4E-A645-43E2AB984919}" presName="boxAndChildren" presStyleCnt="0"/>
      <dgm:spPr/>
    </dgm:pt>
    <dgm:pt modelId="{A8977FE0-C77A-2F4E-9154-1D8D14B2A2D1}" type="pres">
      <dgm:prSet presAssocID="{2CAA3C53-CAB8-DD4E-A645-43E2AB984919}" presName="parentTextBox" presStyleLbl="node1" presStyleIdx="0" presStyleCnt="3"/>
      <dgm:spPr/>
    </dgm:pt>
    <dgm:pt modelId="{4D5293B3-43CF-4A48-B6DC-D6B7E484E07B}" type="pres">
      <dgm:prSet presAssocID="{2CAA3C53-CAB8-DD4E-A645-43E2AB984919}" presName="entireBox" presStyleLbl="node1" presStyleIdx="0" presStyleCnt="3"/>
      <dgm:spPr/>
    </dgm:pt>
    <dgm:pt modelId="{71CFD9A8-663E-BC4C-82BF-98EB5CB8C6BE}" type="pres">
      <dgm:prSet presAssocID="{2CAA3C53-CAB8-DD4E-A645-43E2AB984919}" presName="descendantBox" presStyleCnt="0"/>
      <dgm:spPr/>
    </dgm:pt>
    <dgm:pt modelId="{5EEBF5B2-AD10-134B-A227-60F8EF2DE329}" type="pres">
      <dgm:prSet presAssocID="{CD9CA232-9722-1C47-88B2-B8E686B350DB}" presName="childTextBox" presStyleLbl="fgAccFollowNode1" presStyleIdx="0" presStyleCnt="7">
        <dgm:presLayoutVars>
          <dgm:bulletEnabled val="1"/>
        </dgm:presLayoutVars>
      </dgm:prSet>
      <dgm:spPr/>
    </dgm:pt>
    <dgm:pt modelId="{FFB017F0-BBCA-CF43-BD47-57C28F834169}" type="pres">
      <dgm:prSet presAssocID="{C931E8F6-7B52-FB4A-A594-781566D5D9D2}" presName="childTextBox" presStyleLbl="fgAccFollowNode1" presStyleIdx="1" presStyleCnt="7">
        <dgm:presLayoutVars>
          <dgm:bulletEnabled val="1"/>
        </dgm:presLayoutVars>
      </dgm:prSet>
      <dgm:spPr/>
    </dgm:pt>
    <dgm:pt modelId="{6CC36C09-AB08-ED49-8FE9-050DBCD1DB92}" type="pres">
      <dgm:prSet presAssocID="{0739DC5B-8E8A-6C47-8B10-8AF6C58961E0}" presName="childTextBox" presStyleLbl="fgAccFollowNode1" presStyleIdx="2" presStyleCnt="7">
        <dgm:presLayoutVars>
          <dgm:bulletEnabled val="1"/>
        </dgm:presLayoutVars>
      </dgm:prSet>
      <dgm:spPr/>
    </dgm:pt>
    <dgm:pt modelId="{5CFD8A03-2129-6E4B-BB65-FF04BCDA6385}" type="pres">
      <dgm:prSet presAssocID="{CB857608-33A5-AB41-9C25-F0BA78064E32}" presName="sp" presStyleCnt="0"/>
      <dgm:spPr/>
    </dgm:pt>
    <dgm:pt modelId="{E1639C76-8A4C-804E-8771-07F1AF3FCEE2}" type="pres">
      <dgm:prSet presAssocID="{91B420DA-E026-8540-AA0C-2801F8ADC712}" presName="arrowAndChildren" presStyleCnt="0"/>
      <dgm:spPr/>
    </dgm:pt>
    <dgm:pt modelId="{B211EAA4-CB8F-084E-A26F-01CAC7F98032}" type="pres">
      <dgm:prSet presAssocID="{91B420DA-E026-8540-AA0C-2801F8ADC712}" presName="parentTextArrow" presStyleLbl="node1" presStyleIdx="0" presStyleCnt="3"/>
      <dgm:spPr/>
    </dgm:pt>
    <dgm:pt modelId="{97862B88-4389-894F-A9C3-6CF99DBF8EE5}" type="pres">
      <dgm:prSet presAssocID="{91B420DA-E026-8540-AA0C-2801F8ADC712}" presName="arrow" presStyleLbl="node1" presStyleIdx="1" presStyleCnt="3"/>
      <dgm:spPr/>
    </dgm:pt>
    <dgm:pt modelId="{C7177CEB-CA20-3C40-B811-D106FF963454}" type="pres">
      <dgm:prSet presAssocID="{91B420DA-E026-8540-AA0C-2801F8ADC712}" presName="descendantArrow" presStyleCnt="0"/>
      <dgm:spPr/>
    </dgm:pt>
    <dgm:pt modelId="{E5EB3C83-97B3-A64F-907D-72785ED64E37}" type="pres">
      <dgm:prSet presAssocID="{E9022FE9-DE6B-2747-B8F4-99513233BC3C}" presName="childTextArrow" presStyleLbl="fgAccFollowNode1" presStyleIdx="3" presStyleCnt="7">
        <dgm:presLayoutVars>
          <dgm:bulletEnabled val="1"/>
        </dgm:presLayoutVars>
      </dgm:prSet>
      <dgm:spPr/>
    </dgm:pt>
    <dgm:pt modelId="{31F2A5D0-03C4-524B-B7DD-800DE3F1FC44}" type="pres">
      <dgm:prSet presAssocID="{D7ADD538-8918-9A45-8177-C2DAD466CA6B}" presName="childTextArrow" presStyleLbl="fgAccFollowNode1" presStyleIdx="4" presStyleCnt="7">
        <dgm:presLayoutVars>
          <dgm:bulletEnabled val="1"/>
        </dgm:presLayoutVars>
      </dgm:prSet>
      <dgm:spPr/>
    </dgm:pt>
    <dgm:pt modelId="{DBBD4D4E-5FAF-5D40-8CD8-5007BBD06B4B}" type="pres">
      <dgm:prSet presAssocID="{3BAF1060-8657-5C49-AD4C-C03F2AC188B6}" presName="sp" presStyleCnt="0"/>
      <dgm:spPr/>
    </dgm:pt>
    <dgm:pt modelId="{5C6C60DF-859B-8646-AE4C-6CF92308D904}" type="pres">
      <dgm:prSet presAssocID="{B6BD29DA-FD37-CE45-9D2C-DBB1E11157A4}" presName="arrowAndChildren" presStyleCnt="0"/>
      <dgm:spPr/>
    </dgm:pt>
    <dgm:pt modelId="{A592DBED-0564-6C4B-ADAC-3CC1E84BC7C1}" type="pres">
      <dgm:prSet presAssocID="{B6BD29DA-FD37-CE45-9D2C-DBB1E11157A4}" presName="parentTextArrow" presStyleLbl="node1" presStyleIdx="1" presStyleCnt="3"/>
      <dgm:spPr/>
    </dgm:pt>
    <dgm:pt modelId="{0B2CCC31-EE38-8B4C-A8AC-7581AA10293F}" type="pres">
      <dgm:prSet presAssocID="{B6BD29DA-FD37-CE45-9D2C-DBB1E11157A4}" presName="arrow" presStyleLbl="node1" presStyleIdx="2" presStyleCnt="3"/>
      <dgm:spPr/>
    </dgm:pt>
    <dgm:pt modelId="{90DD940A-77E2-944B-AB69-CB83D9446E9C}" type="pres">
      <dgm:prSet presAssocID="{B6BD29DA-FD37-CE45-9D2C-DBB1E11157A4}" presName="descendantArrow" presStyleCnt="0"/>
      <dgm:spPr/>
    </dgm:pt>
    <dgm:pt modelId="{9D7A3615-0CE1-C04E-A6D7-B1C7BC3C728E}" type="pres">
      <dgm:prSet presAssocID="{0E1F7285-8F67-9D4A-921C-4D5AC225C693}" presName="childTextArrow" presStyleLbl="fgAccFollowNode1" presStyleIdx="5" presStyleCnt="7">
        <dgm:presLayoutVars>
          <dgm:bulletEnabled val="1"/>
        </dgm:presLayoutVars>
      </dgm:prSet>
      <dgm:spPr/>
    </dgm:pt>
    <dgm:pt modelId="{0539DE9A-D268-8544-96F4-AC7B0BAAC054}" type="pres">
      <dgm:prSet presAssocID="{452899DB-D85B-B44C-A207-6CF6CE2BD3D4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9F1D6602-F5F8-AD4B-83E3-4E67900C80B0}" srcId="{B6BD29DA-FD37-CE45-9D2C-DBB1E11157A4}" destId="{0E1F7285-8F67-9D4A-921C-4D5AC225C693}" srcOrd="0" destOrd="0" parTransId="{4895C289-0B7A-7046-9620-9B9B564F01E4}" sibTransId="{73240D8A-D288-3441-975D-1DCAA6AAADE3}"/>
    <dgm:cxn modelId="{FD7D8606-11D2-B54A-A117-295407F3974E}" type="presOf" srcId="{B6BD29DA-FD37-CE45-9D2C-DBB1E11157A4}" destId="{0B2CCC31-EE38-8B4C-A8AC-7581AA10293F}" srcOrd="1" destOrd="0" presId="urn:microsoft.com/office/officeart/2005/8/layout/process4"/>
    <dgm:cxn modelId="{3B7E1625-3760-0A42-B86B-053E585FC962}" type="presOf" srcId="{CD9CA232-9722-1C47-88B2-B8E686B350DB}" destId="{5EEBF5B2-AD10-134B-A227-60F8EF2DE329}" srcOrd="0" destOrd="0" presId="urn:microsoft.com/office/officeart/2005/8/layout/process4"/>
    <dgm:cxn modelId="{4A7B6C2B-8E17-5742-882B-22243D34A4DF}" srcId="{91B420DA-E026-8540-AA0C-2801F8ADC712}" destId="{E9022FE9-DE6B-2747-B8F4-99513233BC3C}" srcOrd="0" destOrd="0" parTransId="{DC59245A-D956-254B-83A3-2A04A4C5D820}" sibTransId="{8C219979-EA91-ED41-8DF9-4BBE807F4627}"/>
    <dgm:cxn modelId="{395CDF2F-7914-9843-AD02-49ED3677F25B}" type="presOf" srcId="{91B420DA-E026-8540-AA0C-2801F8ADC712}" destId="{B211EAA4-CB8F-084E-A26F-01CAC7F98032}" srcOrd="0" destOrd="0" presId="urn:microsoft.com/office/officeart/2005/8/layout/process4"/>
    <dgm:cxn modelId="{C8C85F30-8DF7-8B49-AFDE-A05DCF255EEB}" type="presOf" srcId="{0E1F7285-8F67-9D4A-921C-4D5AC225C693}" destId="{9D7A3615-0CE1-C04E-A6D7-B1C7BC3C728E}" srcOrd="0" destOrd="0" presId="urn:microsoft.com/office/officeart/2005/8/layout/process4"/>
    <dgm:cxn modelId="{E80A1D3B-422F-B649-8253-711009073316}" srcId="{2CAA3C53-CAB8-DD4E-A645-43E2AB984919}" destId="{CD9CA232-9722-1C47-88B2-B8E686B350DB}" srcOrd="0" destOrd="0" parTransId="{EEEB3428-201D-DB42-B1AC-2C1DCFCD40C1}" sibTransId="{66F179F0-ADAA-7944-BC8A-A40F47DC5550}"/>
    <dgm:cxn modelId="{37D8B347-5ACB-094C-B196-AC8A8B453ED7}" type="presOf" srcId="{91B420DA-E026-8540-AA0C-2801F8ADC712}" destId="{97862B88-4389-894F-A9C3-6CF99DBF8EE5}" srcOrd="1" destOrd="0" presId="urn:microsoft.com/office/officeart/2005/8/layout/process4"/>
    <dgm:cxn modelId="{2FF7E86B-CBB8-3946-87E3-C9E6DC6742BC}" type="presOf" srcId="{2CAA3C53-CAB8-DD4E-A645-43E2AB984919}" destId="{4D5293B3-43CF-4A48-B6DC-D6B7E484E07B}" srcOrd="1" destOrd="0" presId="urn:microsoft.com/office/officeart/2005/8/layout/process4"/>
    <dgm:cxn modelId="{23CCB77A-4A93-9F44-B4C2-85D36521483A}" srcId="{2CAA3C53-CAB8-DD4E-A645-43E2AB984919}" destId="{C931E8F6-7B52-FB4A-A594-781566D5D9D2}" srcOrd="1" destOrd="0" parTransId="{4E4CFE88-88D3-ED48-9280-D4890A841BC0}" sibTransId="{AB70EB51-20C0-394A-9CE6-5BFEA52C85FC}"/>
    <dgm:cxn modelId="{8D80CF5A-A078-A949-BCE0-5B6224275B2F}" type="presOf" srcId="{D7ADD538-8918-9A45-8177-C2DAD466CA6B}" destId="{31F2A5D0-03C4-524B-B7DD-800DE3F1FC44}" srcOrd="0" destOrd="0" presId="urn:microsoft.com/office/officeart/2005/8/layout/process4"/>
    <dgm:cxn modelId="{77380593-C0F9-6943-AF8D-48F9B25ACDB6}" type="presOf" srcId="{2CAA3C53-CAB8-DD4E-A645-43E2AB984919}" destId="{A8977FE0-C77A-2F4E-9154-1D8D14B2A2D1}" srcOrd="0" destOrd="0" presId="urn:microsoft.com/office/officeart/2005/8/layout/process4"/>
    <dgm:cxn modelId="{B6F1939B-24F1-7D40-A1C2-752C5B6B51DE}" srcId="{7799E37B-2903-3347-BAF5-1EEE686E860D}" destId="{91B420DA-E026-8540-AA0C-2801F8ADC712}" srcOrd="1" destOrd="0" parTransId="{EEE91C57-25F9-CC4E-92D7-4AD7ED5BB6ED}" sibTransId="{CB857608-33A5-AB41-9C25-F0BA78064E32}"/>
    <dgm:cxn modelId="{E0E275A6-C690-D14A-8D36-A172CD497D8F}" srcId="{7799E37B-2903-3347-BAF5-1EEE686E860D}" destId="{2CAA3C53-CAB8-DD4E-A645-43E2AB984919}" srcOrd="2" destOrd="0" parTransId="{2F1053BE-AF59-1445-8658-F74814B546D9}" sibTransId="{16B35F64-C5FE-104B-82AE-443D5F31E57A}"/>
    <dgm:cxn modelId="{593CE1AA-E135-F847-A1AE-F31E4315A67F}" srcId="{B6BD29DA-FD37-CE45-9D2C-DBB1E11157A4}" destId="{452899DB-D85B-B44C-A207-6CF6CE2BD3D4}" srcOrd="1" destOrd="0" parTransId="{FBC6953D-A1F2-B34F-81FD-C2F1C7D34752}" sibTransId="{A250D887-159D-5D43-88B0-801D3CB68A5A}"/>
    <dgm:cxn modelId="{BE4F7BBA-D87F-C946-A62E-F7CA4A62EBDD}" srcId="{2CAA3C53-CAB8-DD4E-A645-43E2AB984919}" destId="{0739DC5B-8E8A-6C47-8B10-8AF6C58961E0}" srcOrd="2" destOrd="0" parTransId="{67CA264B-24CC-2546-BFF9-A1AB237EA4DD}" sibTransId="{11318787-4C76-404E-B51E-6616C58D7F5C}"/>
    <dgm:cxn modelId="{BAAB97C0-EC0F-AB43-9087-281DB9F9822E}" type="presOf" srcId="{B6BD29DA-FD37-CE45-9D2C-DBB1E11157A4}" destId="{A592DBED-0564-6C4B-ADAC-3CC1E84BC7C1}" srcOrd="0" destOrd="0" presId="urn:microsoft.com/office/officeart/2005/8/layout/process4"/>
    <dgm:cxn modelId="{250CC5CD-A26D-8C4B-A5D9-D08DDB8D635C}" type="presOf" srcId="{C931E8F6-7B52-FB4A-A594-781566D5D9D2}" destId="{FFB017F0-BBCA-CF43-BD47-57C28F834169}" srcOrd="0" destOrd="0" presId="urn:microsoft.com/office/officeart/2005/8/layout/process4"/>
    <dgm:cxn modelId="{C56978DA-9A29-0B45-8281-C96A0B8720DC}" type="presOf" srcId="{0739DC5B-8E8A-6C47-8B10-8AF6C58961E0}" destId="{6CC36C09-AB08-ED49-8FE9-050DBCD1DB92}" srcOrd="0" destOrd="0" presId="urn:microsoft.com/office/officeart/2005/8/layout/process4"/>
    <dgm:cxn modelId="{D9DAA0EC-6E87-F34C-AD7A-252B8876EAA8}" srcId="{91B420DA-E026-8540-AA0C-2801F8ADC712}" destId="{D7ADD538-8918-9A45-8177-C2DAD466CA6B}" srcOrd="1" destOrd="0" parTransId="{3858A1EF-C5B7-6F42-AD09-6179F73AEBC0}" sibTransId="{ACF34EC8-969E-5740-9CFA-9A45985761F5}"/>
    <dgm:cxn modelId="{E5A1C8EE-189A-5147-8FC7-114D5686DC92}" type="presOf" srcId="{7799E37B-2903-3347-BAF5-1EEE686E860D}" destId="{BF76A7BE-11BC-754D-863B-A02968C27E9D}" srcOrd="0" destOrd="0" presId="urn:microsoft.com/office/officeart/2005/8/layout/process4"/>
    <dgm:cxn modelId="{60C110F0-908B-9848-80C0-953B50CF8AA8}" type="presOf" srcId="{E9022FE9-DE6B-2747-B8F4-99513233BC3C}" destId="{E5EB3C83-97B3-A64F-907D-72785ED64E37}" srcOrd="0" destOrd="0" presId="urn:microsoft.com/office/officeart/2005/8/layout/process4"/>
    <dgm:cxn modelId="{1CACCEF5-9F1D-BF47-981A-EB418F86C9DA}" srcId="{7799E37B-2903-3347-BAF5-1EEE686E860D}" destId="{B6BD29DA-FD37-CE45-9D2C-DBB1E11157A4}" srcOrd="0" destOrd="0" parTransId="{CD5D89C2-6A3C-3B4F-9845-68317DCD17AE}" sibTransId="{3BAF1060-8657-5C49-AD4C-C03F2AC188B6}"/>
    <dgm:cxn modelId="{9D44E3FF-653F-8842-A333-B78E20D30A04}" type="presOf" srcId="{452899DB-D85B-B44C-A207-6CF6CE2BD3D4}" destId="{0539DE9A-D268-8544-96F4-AC7B0BAAC054}" srcOrd="0" destOrd="0" presId="urn:microsoft.com/office/officeart/2005/8/layout/process4"/>
    <dgm:cxn modelId="{0139B711-BC63-2641-96C0-C757E811F1FC}" type="presParOf" srcId="{BF76A7BE-11BC-754D-863B-A02968C27E9D}" destId="{19F3092A-4B2D-F14B-99AF-CDDB90609DB6}" srcOrd="0" destOrd="0" presId="urn:microsoft.com/office/officeart/2005/8/layout/process4"/>
    <dgm:cxn modelId="{68422EAD-6649-C44C-A7C9-5FA4713C4454}" type="presParOf" srcId="{19F3092A-4B2D-F14B-99AF-CDDB90609DB6}" destId="{A8977FE0-C77A-2F4E-9154-1D8D14B2A2D1}" srcOrd="0" destOrd="0" presId="urn:microsoft.com/office/officeart/2005/8/layout/process4"/>
    <dgm:cxn modelId="{46B73E5C-A9B5-584D-ACDE-113D82681467}" type="presParOf" srcId="{19F3092A-4B2D-F14B-99AF-CDDB90609DB6}" destId="{4D5293B3-43CF-4A48-B6DC-D6B7E484E07B}" srcOrd="1" destOrd="0" presId="urn:microsoft.com/office/officeart/2005/8/layout/process4"/>
    <dgm:cxn modelId="{C0053758-51AF-4F46-AA8B-BAEC3742AB24}" type="presParOf" srcId="{19F3092A-4B2D-F14B-99AF-CDDB90609DB6}" destId="{71CFD9A8-663E-BC4C-82BF-98EB5CB8C6BE}" srcOrd="2" destOrd="0" presId="urn:microsoft.com/office/officeart/2005/8/layout/process4"/>
    <dgm:cxn modelId="{43B48597-DA56-7744-AF0A-C89FE76FA938}" type="presParOf" srcId="{71CFD9A8-663E-BC4C-82BF-98EB5CB8C6BE}" destId="{5EEBF5B2-AD10-134B-A227-60F8EF2DE329}" srcOrd="0" destOrd="0" presId="urn:microsoft.com/office/officeart/2005/8/layout/process4"/>
    <dgm:cxn modelId="{F34605A2-7C23-4C41-893E-4A0066CE4A2E}" type="presParOf" srcId="{71CFD9A8-663E-BC4C-82BF-98EB5CB8C6BE}" destId="{FFB017F0-BBCA-CF43-BD47-57C28F834169}" srcOrd="1" destOrd="0" presId="urn:microsoft.com/office/officeart/2005/8/layout/process4"/>
    <dgm:cxn modelId="{D64C587D-8D48-4241-97FE-256AA1A134B5}" type="presParOf" srcId="{71CFD9A8-663E-BC4C-82BF-98EB5CB8C6BE}" destId="{6CC36C09-AB08-ED49-8FE9-050DBCD1DB92}" srcOrd="2" destOrd="0" presId="urn:microsoft.com/office/officeart/2005/8/layout/process4"/>
    <dgm:cxn modelId="{B3A75982-02F6-2848-B426-25751F8C74BB}" type="presParOf" srcId="{BF76A7BE-11BC-754D-863B-A02968C27E9D}" destId="{5CFD8A03-2129-6E4B-BB65-FF04BCDA6385}" srcOrd="1" destOrd="0" presId="urn:microsoft.com/office/officeart/2005/8/layout/process4"/>
    <dgm:cxn modelId="{A265CCDF-888B-ED41-BB61-4CCFB2B60EDE}" type="presParOf" srcId="{BF76A7BE-11BC-754D-863B-A02968C27E9D}" destId="{E1639C76-8A4C-804E-8771-07F1AF3FCEE2}" srcOrd="2" destOrd="0" presId="urn:microsoft.com/office/officeart/2005/8/layout/process4"/>
    <dgm:cxn modelId="{98437747-A0EA-C24A-BD9F-7391ED9E76EB}" type="presParOf" srcId="{E1639C76-8A4C-804E-8771-07F1AF3FCEE2}" destId="{B211EAA4-CB8F-084E-A26F-01CAC7F98032}" srcOrd="0" destOrd="0" presId="urn:microsoft.com/office/officeart/2005/8/layout/process4"/>
    <dgm:cxn modelId="{F8D4B59C-FF4A-4942-B502-014B04D85D21}" type="presParOf" srcId="{E1639C76-8A4C-804E-8771-07F1AF3FCEE2}" destId="{97862B88-4389-894F-A9C3-6CF99DBF8EE5}" srcOrd="1" destOrd="0" presId="urn:microsoft.com/office/officeart/2005/8/layout/process4"/>
    <dgm:cxn modelId="{CF12082F-FAD0-AA41-A67D-9B723B7E7868}" type="presParOf" srcId="{E1639C76-8A4C-804E-8771-07F1AF3FCEE2}" destId="{C7177CEB-CA20-3C40-B811-D106FF963454}" srcOrd="2" destOrd="0" presId="urn:microsoft.com/office/officeart/2005/8/layout/process4"/>
    <dgm:cxn modelId="{72FB8062-CBD6-9149-BC65-11D90ADF90D8}" type="presParOf" srcId="{C7177CEB-CA20-3C40-B811-D106FF963454}" destId="{E5EB3C83-97B3-A64F-907D-72785ED64E37}" srcOrd="0" destOrd="0" presId="urn:microsoft.com/office/officeart/2005/8/layout/process4"/>
    <dgm:cxn modelId="{DCA4371D-6884-E848-80B4-3B50BB473A39}" type="presParOf" srcId="{C7177CEB-CA20-3C40-B811-D106FF963454}" destId="{31F2A5D0-03C4-524B-B7DD-800DE3F1FC44}" srcOrd="1" destOrd="0" presId="urn:microsoft.com/office/officeart/2005/8/layout/process4"/>
    <dgm:cxn modelId="{3867BF9A-FD01-F34C-A391-A5A1E794527A}" type="presParOf" srcId="{BF76A7BE-11BC-754D-863B-A02968C27E9D}" destId="{DBBD4D4E-5FAF-5D40-8CD8-5007BBD06B4B}" srcOrd="3" destOrd="0" presId="urn:microsoft.com/office/officeart/2005/8/layout/process4"/>
    <dgm:cxn modelId="{95044F8B-C467-1E42-B0CF-6783300EDAD7}" type="presParOf" srcId="{BF76A7BE-11BC-754D-863B-A02968C27E9D}" destId="{5C6C60DF-859B-8646-AE4C-6CF92308D904}" srcOrd="4" destOrd="0" presId="urn:microsoft.com/office/officeart/2005/8/layout/process4"/>
    <dgm:cxn modelId="{8AAA714D-2CA9-E744-B738-5FECBD909B84}" type="presParOf" srcId="{5C6C60DF-859B-8646-AE4C-6CF92308D904}" destId="{A592DBED-0564-6C4B-ADAC-3CC1E84BC7C1}" srcOrd="0" destOrd="0" presId="urn:microsoft.com/office/officeart/2005/8/layout/process4"/>
    <dgm:cxn modelId="{8561E13C-EE86-DA46-A90C-AFBD7780730E}" type="presParOf" srcId="{5C6C60DF-859B-8646-AE4C-6CF92308D904}" destId="{0B2CCC31-EE38-8B4C-A8AC-7581AA10293F}" srcOrd="1" destOrd="0" presId="urn:microsoft.com/office/officeart/2005/8/layout/process4"/>
    <dgm:cxn modelId="{AC738841-6DFE-EE47-8C7E-E64543C16064}" type="presParOf" srcId="{5C6C60DF-859B-8646-AE4C-6CF92308D904}" destId="{90DD940A-77E2-944B-AB69-CB83D9446E9C}" srcOrd="2" destOrd="0" presId="urn:microsoft.com/office/officeart/2005/8/layout/process4"/>
    <dgm:cxn modelId="{85980EF6-33A5-C843-B9C8-674A690AE9D5}" type="presParOf" srcId="{90DD940A-77E2-944B-AB69-CB83D9446E9C}" destId="{9D7A3615-0CE1-C04E-A6D7-B1C7BC3C728E}" srcOrd="0" destOrd="0" presId="urn:microsoft.com/office/officeart/2005/8/layout/process4"/>
    <dgm:cxn modelId="{3812D505-63A4-DC41-B363-AD19552981C5}" type="presParOf" srcId="{90DD940A-77E2-944B-AB69-CB83D9446E9C}" destId="{0539DE9A-D268-8544-96F4-AC7B0BAAC05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293B3-43CF-4A48-B6DC-D6B7E484E07B}">
      <dsp:nvSpPr>
        <dsp:cNvPr id="0" name=""/>
        <dsp:cNvSpPr/>
      </dsp:nvSpPr>
      <dsp:spPr>
        <a:xfrm>
          <a:off x="0" y="3275482"/>
          <a:ext cx="10515600" cy="10750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Act</a:t>
          </a:r>
        </a:p>
      </dsp:txBody>
      <dsp:txXfrm>
        <a:off x="0" y="3275482"/>
        <a:ext cx="10515600" cy="580546"/>
      </dsp:txXfrm>
    </dsp:sp>
    <dsp:sp modelId="{5EEBF5B2-AD10-134B-A227-60F8EF2DE329}">
      <dsp:nvSpPr>
        <dsp:cNvPr id="0" name=""/>
        <dsp:cNvSpPr/>
      </dsp:nvSpPr>
      <dsp:spPr>
        <a:xfrm>
          <a:off x="5134" y="3834527"/>
          <a:ext cx="3501776" cy="4945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Regulate</a:t>
          </a:r>
        </a:p>
      </dsp:txBody>
      <dsp:txXfrm>
        <a:off x="5134" y="3834527"/>
        <a:ext cx="3501776" cy="494539"/>
      </dsp:txXfrm>
    </dsp:sp>
    <dsp:sp modelId="{FFB017F0-BBCA-CF43-BD47-57C28F834169}">
      <dsp:nvSpPr>
        <dsp:cNvPr id="0" name=""/>
        <dsp:cNvSpPr/>
      </dsp:nvSpPr>
      <dsp:spPr>
        <a:xfrm>
          <a:off x="3506911" y="3834527"/>
          <a:ext cx="3501776" cy="4945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Mitigate</a:t>
          </a:r>
        </a:p>
      </dsp:txBody>
      <dsp:txXfrm>
        <a:off x="3506911" y="3834527"/>
        <a:ext cx="3501776" cy="494539"/>
      </dsp:txXfrm>
    </dsp:sp>
    <dsp:sp modelId="{6CC36C09-AB08-ED49-8FE9-050DBCD1DB92}">
      <dsp:nvSpPr>
        <dsp:cNvPr id="0" name=""/>
        <dsp:cNvSpPr/>
      </dsp:nvSpPr>
      <dsp:spPr>
        <a:xfrm>
          <a:off x="7008688" y="3834527"/>
          <a:ext cx="3501776" cy="4945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Insure</a:t>
          </a:r>
        </a:p>
      </dsp:txBody>
      <dsp:txXfrm>
        <a:off x="7008688" y="3834527"/>
        <a:ext cx="3501776" cy="494539"/>
      </dsp:txXfrm>
    </dsp:sp>
    <dsp:sp modelId="{97862B88-4389-894F-A9C3-6CF99DBF8EE5}">
      <dsp:nvSpPr>
        <dsp:cNvPr id="0" name=""/>
        <dsp:cNvSpPr/>
      </dsp:nvSpPr>
      <dsp:spPr>
        <a:xfrm rot="10800000">
          <a:off x="0" y="1638125"/>
          <a:ext cx="10515600" cy="1653482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the consequences</a:t>
          </a:r>
        </a:p>
      </dsp:txBody>
      <dsp:txXfrm rot="-10800000">
        <a:off x="0" y="1638125"/>
        <a:ext cx="10515600" cy="580372"/>
      </dsp:txXfrm>
    </dsp:sp>
    <dsp:sp modelId="{E5EB3C83-97B3-A64F-907D-72785ED64E37}">
      <dsp:nvSpPr>
        <dsp:cNvPr id="0" name=""/>
        <dsp:cNvSpPr/>
      </dsp:nvSpPr>
      <dsp:spPr>
        <a:xfrm>
          <a:off x="0" y="2218498"/>
          <a:ext cx="5257799" cy="494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damage model (i.e. HAZUS)</a:t>
          </a:r>
        </a:p>
      </dsp:txBody>
      <dsp:txXfrm>
        <a:off x="0" y="2218498"/>
        <a:ext cx="5257799" cy="494391"/>
      </dsp:txXfrm>
    </dsp:sp>
    <dsp:sp modelId="{31F2A5D0-03C4-524B-B7DD-800DE3F1FC44}">
      <dsp:nvSpPr>
        <dsp:cNvPr id="0" name=""/>
        <dsp:cNvSpPr/>
      </dsp:nvSpPr>
      <dsp:spPr>
        <a:xfrm>
          <a:off x="5257800" y="2218498"/>
          <a:ext cx="5257799" cy="494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agent-based model</a:t>
          </a:r>
        </a:p>
      </dsp:txBody>
      <dsp:txXfrm>
        <a:off x="5257800" y="2218498"/>
        <a:ext cx="5257799" cy="494391"/>
      </dsp:txXfrm>
    </dsp:sp>
    <dsp:sp modelId="{0B2CCC31-EE38-8B4C-A8AC-7581AA10293F}">
      <dsp:nvSpPr>
        <dsp:cNvPr id="0" name=""/>
        <dsp:cNvSpPr/>
      </dsp:nvSpPr>
      <dsp:spPr>
        <a:xfrm rot="10800000">
          <a:off x="0" y="769"/>
          <a:ext cx="10515600" cy="1653482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the hazard</a:t>
          </a:r>
        </a:p>
      </dsp:txBody>
      <dsp:txXfrm rot="-10800000">
        <a:off x="0" y="769"/>
        <a:ext cx="10515600" cy="580372"/>
      </dsp:txXfrm>
    </dsp:sp>
    <dsp:sp modelId="{9D7A3615-0CE1-C04E-A6D7-B1C7BC3C728E}">
      <dsp:nvSpPr>
        <dsp:cNvPr id="0" name=""/>
        <dsp:cNvSpPr/>
      </dsp:nvSpPr>
      <dsp:spPr>
        <a:xfrm>
          <a:off x="0" y="581141"/>
          <a:ext cx="5257799" cy="494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hydraulic model</a:t>
          </a:r>
        </a:p>
      </dsp:txBody>
      <dsp:txXfrm>
        <a:off x="0" y="581141"/>
        <a:ext cx="5257799" cy="494391"/>
      </dsp:txXfrm>
    </dsp:sp>
    <dsp:sp modelId="{0539DE9A-D268-8544-96F4-AC7B0BAAC054}">
      <dsp:nvSpPr>
        <dsp:cNvPr id="0" name=""/>
        <dsp:cNvSpPr/>
      </dsp:nvSpPr>
      <dsp:spPr>
        <a:xfrm>
          <a:off x="5257800" y="581141"/>
          <a:ext cx="5257799" cy="4943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hydrologic model</a:t>
          </a:r>
        </a:p>
      </dsp:txBody>
      <dsp:txXfrm>
        <a:off x="5257800" y="581141"/>
        <a:ext cx="5257799" cy="494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2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5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4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7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7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8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63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2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3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890CA-A80A-AC4E-9EE0-CA77744D9A4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8E88A-77C9-6547-95F3-016880A4A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7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7th-street-canal-breachjpg-628ae9eaa16abad2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437"/>
          <a:stretch/>
        </p:blipFill>
        <p:spPr>
          <a:xfrm>
            <a:off x="-2765502" y="0"/>
            <a:ext cx="14957502" cy="4025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854712"/>
            <a:ext cx="8001000" cy="911240"/>
          </a:xfrm>
          <a:solidFill>
            <a:schemeClr val="bg1">
              <a:alpha val="53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Flood Risk and Sustainability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541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Gina L. Tonn, PhD, PE</a:t>
            </a:r>
          </a:p>
          <a:p>
            <a:r>
              <a:rPr lang="en-US" dirty="0"/>
              <a:t>Wharton Risk Management and Decision Processes Center</a:t>
            </a:r>
          </a:p>
          <a:p>
            <a:r>
              <a:rPr lang="en-US" dirty="0"/>
              <a:t>University of Delaware </a:t>
            </a:r>
            <a:r>
              <a:rPr lang="mr-IN" dirty="0"/>
              <a:t>–</a:t>
            </a:r>
            <a:r>
              <a:rPr lang="en-US" dirty="0"/>
              <a:t> Sustainable Development course</a:t>
            </a:r>
          </a:p>
          <a:p>
            <a:r>
              <a:rPr lang="en-US" dirty="0"/>
              <a:t>November 2, 2017</a:t>
            </a:r>
          </a:p>
        </p:txBody>
      </p:sp>
      <p:pic>
        <p:nvPicPr>
          <p:cNvPr id="4" name="Picture 3" descr="L_wharto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546" y="5940992"/>
            <a:ext cx="2774908" cy="6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floods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of life</a:t>
            </a:r>
          </a:p>
          <a:p>
            <a:r>
              <a:rPr lang="en-US" dirty="0"/>
              <a:t>Damage to </a:t>
            </a:r>
          </a:p>
          <a:p>
            <a:pPr lvl="1"/>
            <a:r>
              <a:rPr lang="en-US" dirty="0"/>
              <a:t>homes </a:t>
            </a:r>
          </a:p>
          <a:p>
            <a:pPr lvl="1"/>
            <a:r>
              <a:rPr lang="en-US" dirty="0"/>
              <a:t>businesses</a:t>
            </a:r>
          </a:p>
          <a:p>
            <a:pPr lvl="1"/>
            <a:r>
              <a:rPr lang="en-US" dirty="0"/>
              <a:t>Infrastructure</a:t>
            </a:r>
          </a:p>
          <a:p>
            <a:pPr lvl="1"/>
            <a:r>
              <a:rPr lang="en-US" dirty="0"/>
              <a:t>agriculture</a:t>
            </a:r>
          </a:p>
          <a:p>
            <a:r>
              <a:rPr lang="en-US" dirty="0"/>
              <a:t>Down-time</a:t>
            </a:r>
          </a:p>
          <a:p>
            <a:r>
              <a:rPr lang="en-US" dirty="0"/>
              <a:t>Personal distress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81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Causes of flooding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Riverine Flooding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Water levels overtopping banks of a river</a:t>
            </a:r>
          </a:p>
          <a:p>
            <a:r>
              <a:rPr lang="en-US" dirty="0"/>
              <a:t>Caused by:</a:t>
            </a:r>
          </a:p>
          <a:p>
            <a:pPr lvl="1"/>
            <a:r>
              <a:rPr lang="en-US" dirty="0"/>
              <a:t>Excessive rain</a:t>
            </a:r>
          </a:p>
          <a:p>
            <a:pPr lvl="1"/>
            <a:r>
              <a:rPr lang="en-US" dirty="0"/>
              <a:t>Persistent thunderstorms</a:t>
            </a:r>
          </a:p>
          <a:p>
            <a:pPr lvl="1"/>
            <a:r>
              <a:rPr lang="en-US" dirty="0"/>
              <a:t>Snowmelt</a:t>
            </a:r>
          </a:p>
          <a:p>
            <a:pPr lvl="1"/>
            <a:r>
              <a:rPr lang="en-US" dirty="0"/>
              <a:t>Ice jam</a:t>
            </a:r>
          </a:p>
          <a:p>
            <a:endParaRPr lang="en-US" dirty="0"/>
          </a:p>
        </p:txBody>
      </p:sp>
      <p:pic>
        <p:nvPicPr>
          <p:cNvPr id="7" name="Content Placeholder 6" descr="fargo-flood.jpg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515E5A-F2AB-FC46-9963-B025D157DD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Coastal Flooding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Inundation of land areas along the coast</a:t>
            </a:r>
          </a:p>
          <a:p>
            <a:r>
              <a:rPr lang="en-US" dirty="0"/>
              <a:t>Caused by:</a:t>
            </a:r>
          </a:p>
          <a:p>
            <a:pPr lvl="1"/>
            <a:r>
              <a:rPr lang="en-US" dirty="0"/>
              <a:t>Higher than average tide</a:t>
            </a:r>
          </a:p>
          <a:p>
            <a:pPr lvl="1"/>
            <a:r>
              <a:rPr lang="en-US" dirty="0"/>
              <a:t>Worsened by rainfall and onshore winds</a:t>
            </a:r>
          </a:p>
          <a:p>
            <a:endParaRPr lang="en-US" dirty="0"/>
          </a:p>
        </p:txBody>
      </p:sp>
      <p:pic>
        <p:nvPicPr>
          <p:cNvPr id="6" name="Content Placeholder 5" descr="noaa-2007-rhodeisland-Flood3.jpg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133" b="-10133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E059A-E3F9-2346-96F5-318A0856762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7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295"/>
            <a:ext cx="9509125" cy="1233488"/>
          </a:xfrm>
        </p:spPr>
        <p:txBody>
          <a:bodyPr/>
          <a:lstStyle/>
          <a:p>
            <a:r>
              <a:rPr lang="en-US" dirty="0"/>
              <a:t>Storm Surge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295400"/>
            <a:ext cx="4678680" cy="16794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Abnormal rise in water level in coastal areas</a:t>
            </a:r>
          </a:p>
          <a:p>
            <a:r>
              <a:rPr lang="en-US" dirty="0"/>
              <a:t>Rise is over and above the regular high tide level</a:t>
            </a:r>
          </a:p>
        </p:txBody>
      </p:sp>
      <p:pic>
        <p:nvPicPr>
          <p:cNvPr id="6" name="Content Placeholder 5" descr="OB-VD846_Strorm_F_20121029214902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555" b="-8828"/>
          <a:stretch/>
        </p:blipFill>
        <p:spPr>
          <a:xfrm>
            <a:off x="1524000" y="3279648"/>
            <a:ext cx="8001000" cy="3748892"/>
          </a:xfrm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E059A-E3F9-2346-96F5-318A0856762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867400" y="749508"/>
            <a:ext cx="6169702" cy="2530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3050" indent="-228600" algn="l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charset="0"/>
              <a:buChar char="§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93725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charset="0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charset="0"/>
              <a:buChar char="§"/>
              <a:defRPr sz="16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33488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charset="0"/>
              <a:buChar char="§"/>
              <a:defRPr sz="1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54163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charset="0"/>
              <a:buChar char="§"/>
              <a:defRPr sz="1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itchFamily="2" charset="2"/>
              <a:buChar char="§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tx1"/>
                </a:solidFill>
                <a:ea typeface="+mn-ea"/>
                <a:cs typeface="+mn-cs"/>
              </a:rPr>
              <a:t>Caused by:</a:t>
            </a:r>
          </a:p>
          <a:p>
            <a:pPr marL="228600" lvl="1"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ea typeface="+mn-ea"/>
              </a:rPr>
              <a:t>Severe storm’s wind, waves, and low atmospheric pressure</a:t>
            </a:r>
          </a:p>
          <a:p>
            <a:pPr marL="228600"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ea typeface="+mn-ea"/>
                <a:cs typeface="+mn-cs"/>
              </a:rPr>
              <a:t>Can flood large coastal areas</a:t>
            </a:r>
          </a:p>
          <a:p>
            <a:pPr marL="228600"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ea typeface="+mn-ea"/>
                <a:cs typeface="+mn-cs"/>
              </a:rPr>
              <a:t>Worse when surge corresponds to normal high tide</a:t>
            </a:r>
          </a:p>
        </p:txBody>
      </p:sp>
    </p:spTree>
    <p:extLst>
      <p:ext uri="{BB962C8B-B14F-4D97-AF65-F5344CB8AC3E}">
        <p14:creationId xmlns:p14="http://schemas.microsoft.com/office/powerpoint/2010/main" val="839542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Inland flooding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Flooding that occurs away from coast</a:t>
            </a:r>
          </a:p>
          <a:p>
            <a:r>
              <a:rPr lang="en-US" dirty="0"/>
              <a:t>Caused by:</a:t>
            </a:r>
          </a:p>
          <a:p>
            <a:pPr lvl="1"/>
            <a:r>
              <a:rPr lang="en-US" dirty="0"/>
              <a:t>Moderate precipitation accumulating over several days </a:t>
            </a:r>
          </a:p>
          <a:p>
            <a:pPr lvl="1"/>
            <a:r>
              <a:rPr lang="en-US" dirty="0"/>
              <a:t>Intense precipitation over a short period</a:t>
            </a:r>
          </a:p>
          <a:p>
            <a:pPr lvl="1"/>
            <a:r>
              <a:rPr lang="en-US" dirty="0"/>
              <a:t>Ice/debris jam</a:t>
            </a:r>
          </a:p>
          <a:p>
            <a:pPr lvl="1"/>
            <a:endParaRPr lang="en-US" dirty="0"/>
          </a:p>
        </p:txBody>
      </p:sp>
      <p:pic>
        <p:nvPicPr>
          <p:cNvPr id="6" name="Content Placeholder 5" descr="4cFloyd99.jpg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506" b="-1850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E059A-E3F9-2346-96F5-318A0856762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9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Flood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Usually characterized by raging torrents that rip through river beds, urban streets or mountain canyons</a:t>
            </a:r>
          </a:p>
          <a:p>
            <a:r>
              <a:rPr lang="en-US" dirty="0"/>
              <a:t>Can occur within minutes or hours of excessive rainfall</a:t>
            </a:r>
          </a:p>
          <a:p>
            <a:r>
              <a:rPr lang="en-US" dirty="0"/>
              <a:t>Caused by:</a:t>
            </a:r>
          </a:p>
          <a:p>
            <a:pPr lvl="1"/>
            <a:r>
              <a:rPr lang="en-US" dirty="0"/>
              <a:t>Heavy or excessive rainfall in a short period of time (generally less than 6 hours)</a:t>
            </a:r>
          </a:p>
          <a:p>
            <a:pPr lvl="1"/>
            <a:r>
              <a:rPr lang="en-US" dirty="0"/>
              <a:t>Failure of a levee or dam; sudden release of water by a debris or ice jam</a:t>
            </a:r>
          </a:p>
        </p:txBody>
      </p:sp>
      <p:pic>
        <p:nvPicPr>
          <p:cNvPr id="7" name="Content Placeholder 6" descr="flash_flood.jpg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716" b="-1671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E059A-E3F9-2346-96F5-318A0856762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71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exacerbate flooding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hydrology</a:t>
            </a:r>
          </a:p>
          <a:p>
            <a:r>
              <a:rPr lang="en-US" dirty="0"/>
              <a:t>Increase in impervious surface</a:t>
            </a:r>
          </a:p>
          <a:p>
            <a:r>
              <a:rPr lang="en-US" dirty="0"/>
              <a:t>Drainage for agriculture</a:t>
            </a:r>
          </a:p>
          <a:p>
            <a:r>
              <a:rPr lang="en-US" dirty="0"/>
              <a:t>Loss of wetlands and other storage areas</a:t>
            </a:r>
          </a:p>
          <a:p>
            <a:r>
              <a:rPr lang="en-US" dirty="0"/>
              <a:t>Urbanized </a:t>
            </a:r>
            <a:r>
              <a:rPr lang="en-US" dirty="0" err="1"/>
              <a:t>stormwater</a:t>
            </a:r>
            <a:endParaRPr lang="en-US" dirty="0"/>
          </a:p>
          <a:p>
            <a:r>
              <a:rPr lang="en-US" dirty="0"/>
              <a:t>Floodplain development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101" y="2230333"/>
            <a:ext cx="4470444" cy="27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7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uncertainty about future floods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rbel" charset="0"/>
              </a:rPr>
              <a:t>Future hydrologic events</a:t>
            </a:r>
          </a:p>
          <a:p>
            <a:r>
              <a:rPr lang="en-US" dirty="0">
                <a:latin typeface="Corbel" charset="0"/>
              </a:rPr>
              <a:t>Use of simplified models</a:t>
            </a:r>
          </a:p>
          <a:p>
            <a:r>
              <a:rPr lang="en-US" dirty="0">
                <a:latin typeface="Corbel" charset="0"/>
              </a:rPr>
              <a:t>Economic and social uncertainty (land use changes)</a:t>
            </a:r>
          </a:p>
          <a:p>
            <a:r>
              <a:rPr lang="en-US" dirty="0">
                <a:latin typeface="Corbel" charset="0"/>
              </a:rPr>
              <a:t>Performance of water control measures</a:t>
            </a:r>
          </a:p>
          <a:p>
            <a:r>
              <a:rPr lang="en-US" dirty="0">
                <a:latin typeface="Corbel" charset="0"/>
              </a:rPr>
              <a:t>Limited observational records</a:t>
            </a:r>
          </a:p>
          <a:p>
            <a:r>
              <a:rPr lang="en-US" dirty="0">
                <a:latin typeface="Corbel" charset="0"/>
              </a:rPr>
              <a:t>Spatiotemporal variation in precipitation and flooding potential</a:t>
            </a:r>
          </a:p>
          <a:p>
            <a:r>
              <a:rPr lang="en-US" dirty="0">
                <a:latin typeface="Corbel" charset="0"/>
              </a:rPr>
              <a:t>Climate </a:t>
            </a:r>
            <a:r>
              <a:rPr lang="en-US" dirty="0" err="1">
                <a:latin typeface="Corbel" charset="0"/>
              </a:rPr>
              <a:t>nonstationarity</a:t>
            </a:r>
            <a:endParaRPr lang="en-US" dirty="0">
              <a:latin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43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Flood Risk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Background on flooding and flood risk</a:t>
            </a:r>
          </a:p>
          <a:p>
            <a:pPr marL="0" indent="0">
              <a:buNone/>
            </a:pPr>
            <a:r>
              <a:rPr lang="en-US" dirty="0"/>
              <a:t>2) Causes of Flooding</a:t>
            </a:r>
          </a:p>
          <a:p>
            <a:pPr marL="0" indent="0">
              <a:buNone/>
            </a:pPr>
            <a:r>
              <a:rPr lang="en-US" dirty="0"/>
              <a:t>3) Flood risk management</a:t>
            </a:r>
          </a:p>
          <a:p>
            <a:pPr marL="0" indent="0">
              <a:buNone/>
            </a:pPr>
            <a:r>
              <a:rPr lang="en-US" dirty="0"/>
              <a:t>4) Climate change impacts and adaptation</a:t>
            </a:r>
          </a:p>
          <a:p>
            <a:pPr marL="0" indent="0">
              <a:buNone/>
            </a:pPr>
            <a:r>
              <a:rPr lang="en-US" dirty="0"/>
              <a:t>5) Behavioral biases and flood risk management</a:t>
            </a:r>
          </a:p>
          <a:p>
            <a:pPr marL="0" indent="0">
              <a:buNone/>
            </a:pPr>
            <a:r>
              <a:rPr lang="en-US" dirty="0"/>
              <a:t>6) Flood risk management exercise</a:t>
            </a:r>
          </a:p>
        </p:txBody>
      </p:sp>
    </p:spTree>
    <p:extLst>
      <p:ext uri="{BB962C8B-B14F-4D97-AF65-F5344CB8AC3E}">
        <p14:creationId xmlns:p14="http://schemas.microsoft.com/office/powerpoint/2010/main" val="1482577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USACE Flood Risk </a:t>
            </a:r>
            <a:r>
              <a:rPr lang="en-US"/>
              <a:t>Management Cycle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Strategies</a:t>
            </a:r>
          </a:p>
          <a:p>
            <a:pPr lvl="1"/>
            <a:r>
              <a:rPr lang="en-US" dirty="0"/>
              <a:t>Prevent</a:t>
            </a:r>
          </a:p>
          <a:p>
            <a:pPr lvl="1"/>
            <a:r>
              <a:rPr lang="en-US" dirty="0"/>
              <a:t>Retreat</a:t>
            </a:r>
          </a:p>
          <a:p>
            <a:pPr lvl="1"/>
            <a:r>
              <a:rPr lang="en-US" dirty="0"/>
              <a:t>Accommodate</a:t>
            </a:r>
          </a:p>
          <a:p>
            <a:pPr lvl="1"/>
            <a:r>
              <a:rPr lang="en-US" dirty="0"/>
              <a:t>Protect</a:t>
            </a:r>
          </a:p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Individual readiness</a:t>
            </a:r>
          </a:p>
          <a:p>
            <a:pPr lvl="1"/>
            <a:r>
              <a:rPr lang="en-US" dirty="0"/>
              <a:t>Community – warning systems; evacuation routes; readiness</a:t>
            </a:r>
          </a:p>
          <a:p>
            <a:r>
              <a:rPr lang="en-US" dirty="0"/>
              <a:t>Insurance</a:t>
            </a:r>
          </a:p>
          <a:p>
            <a:r>
              <a:rPr lang="en-US" dirty="0"/>
              <a:t>Mitigation</a:t>
            </a:r>
          </a:p>
          <a:p>
            <a:pPr lvl="1"/>
            <a:r>
              <a:rPr lang="en-US" dirty="0"/>
              <a:t>Community and Household level</a:t>
            </a:r>
          </a:p>
          <a:p>
            <a:pPr lvl="1"/>
            <a:r>
              <a:rPr lang="en-US" dirty="0"/>
              <a:t>Structural and Non-structural</a:t>
            </a:r>
          </a:p>
          <a:p>
            <a:endParaRPr lang="en-US" dirty="0"/>
          </a:p>
        </p:txBody>
      </p:sp>
      <p:pic>
        <p:nvPicPr>
          <p:cNvPr id="6" name="Content Placeholder 5" descr="FRM_Life_Cycl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946" y="1825625"/>
            <a:ext cx="4072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62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 Risk Management Process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8248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928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non-structural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2895" cy="4351338"/>
          </a:xfrm>
        </p:spPr>
        <p:txBody>
          <a:bodyPr/>
          <a:lstStyle/>
          <a:p>
            <a:r>
              <a:rPr lang="en-US" dirty="0"/>
              <a:t>Preparedness</a:t>
            </a:r>
          </a:p>
          <a:p>
            <a:pPr lvl="1"/>
            <a:r>
              <a:rPr lang="en-US" dirty="0"/>
              <a:t>Evacuation routes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Supplies</a:t>
            </a:r>
          </a:p>
          <a:p>
            <a:pPr lvl="1"/>
            <a:r>
              <a:rPr lang="en-US" dirty="0"/>
              <a:t>Flood Warning Systems</a:t>
            </a:r>
          </a:p>
          <a:p>
            <a:r>
              <a:rPr lang="en-US" dirty="0"/>
              <a:t>Low-impact development and other development policies</a:t>
            </a:r>
          </a:p>
          <a:p>
            <a:r>
              <a:rPr lang="en-US" dirty="0"/>
              <a:t>Floodplain protection/buffers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831467" cy="288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structural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Levees (floodwalls/bulkheads)</a:t>
            </a:r>
          </a:p>
          <a:p>
            <a:r>
              <a:rPr lang="en-US" dirty="0"/>
              <a:t>Dams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Diversion</a:t>
            </a:r>
          </a:p>
          <a:p>
            <a:endParaRPr lang="en-US" dirty="0"/>
          </a:p>
        </p:txBody>
      </p:sp>
      <p:pic>
        <p:nvPicPr>
          <p:cNvPr id="4" name="Picture 3" descr="levee_usac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360" y="1936229"/>
            <a:ext cx="586946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1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Household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1210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Non-structural</a:t>
            </a:r>
          </a:p>
          <a:p>
            <a:pPr lvl="1"/>
            <a:r>
              <a:rPr lang="en-US" dirty="0"/>
              <a:t>Emergency kit and plan</a:t>
            </a:r>
          </a:p>
          <a:p>
            <a:pPr lvl="1"/>
            <a:r>
              <a:rPr lang="en-US" dirty="0"/>
              <a:t>Move valuables to higher floors</a:t>
            </a:r>
          </a:p>
          <a:p>
            <a:pPr lvl="1"/>
            <a:r>
              <a:rPr lang="en-US" dirty="0"/>
              <a:t>Insurance</a:t>
            </a:r>
          </a:p>
          <a:p>
            <a:r>
              <a:rPr lang="en-US" dirty="0"/>
              <a:t>Structural</a:t>
            </a:r>
          </a:p>
          <a:p>
            <a:pPr lvl="1"/>
            <a:r>
              <a:rPr lang="en-US" dirty="0"/>
              <a:t>Install flood vents</a:t>
            </a:r>
          </a:p>
          <a:p>
            <a:pPr lvl="1"/>
            <a:r>
              <a:rPr lang="en-US" dirty="0"/>
              <a:t>Elevate mechanical equipment (HVAC, washer and dryer)</a:t>
            </a:r>
          </a:p>
          <a:p>
            <a:pPr lvl="1"/>
            <a:r>
              <a:rPr lang="en-US" dirty="0"/>
              <a:t>Anchor fuel tank</a:t>
            </a:r>
          </a:p>
          <a:p>
            <a:pPr lvl="1"/>
            <a:r>
              <a:rPr lang="en-US" dirty="0"/>
              <a:t>Elevate</a:t>
            </a:r>
          </a:p>
          <a:p>
            <a:pPr lvl="1"/>
            <a:r>
              <a:rPr lang="en-US" dirty="0"/>
              <a:t>Floodwalls</a:t>
            </a:r>
          </a:p>
          <a:p>
            <a:endParaRPr lang="en-US" dirty="0"/>
          </a:p>
        </p:txBody>
      </p:sp>
      <p:pic>
        <p:nvPicPr>
          <p:cNvPr id="4" name="Picture 3" descr="Elevated Home_Cropp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3048000"/>
            <a:ext cx="4378962" cy="304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9200" y="617220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Photos from </a:t>
            </a:r>
            <a:r>
              <a:rPr lang="en-US" sz="1000" dirty="0" err="1"/>
              <a:t>www.ci.snoqualmie.wa.us</a:t>
            </a:r>
            <a:r>
              <a:rPr lang="en-US" sz="1000" dirty="0"/>
              <a:t>, </a:t>
            </a:r>
            <a:r>
              <a:rPr lang="en-US" sz="1000" dirty="0" err="1"/>
              <a:t>www.mitigatela.org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6" name="Picture 5" descr="HVAC-3_300x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6400" y="228600"/>
            <a:ext cx="2006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26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 in developing countries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167" y="3200608"/>
            <a:ext cx="4689423" cy="3126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41757" cy="36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66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Climate change impacts and adaptation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 descr="watercyclesummary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68" r="-2935"/>
          <a:stretch/>
        </p:blipFill>
        <p:spPr>
          <a:xfrm>
            <a:off x="762000" y="457200"/>
            <a:ext cx="9067800" cy="596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00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Impacts of climate change on water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volume of water vapor in the atmosphere increases</a:t>
            </a:r>
          </a:p>
          <a:p>
            <a:r>
              <a:rPr lang="en-US" dirty="0"/>
              <a:t>Total precipitation increases</a:t>
            </a:r>
          </a:p>
          <a:p>
            <a:r>
              <a:rPr lang="en-US" dirty="0"/>
              <a:t>Dry areas get drier; wet areas get wetter</a:t>
            </a:r>
          </a:p>
          <a:p>
            <a:r>
              <a:rPr lang="en-US" dirty="0"/>
              <a:t>Extreme precipitation events occur more frequently</a:t>
            </a:r>
          </a:p>
          <a:p>
            <a:r>
              <a:rPr lang="en-US" dirty="0"/>
              <a:t>Droughts are more common</a:t>
            </a:r>
          </a:p>
          <a:p>
            <a:r>
              <a:rPr lang="en-US" dirty="0"/>
              <a:t>Changes in the amounts of distributions of snowfall</a:t>
            </a:r>
          </a:p>
          <a:p>
            <a:r>
              <a:rPr lang="en-US" dirty="0"/>
              <a:t>Sea level rise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99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Level Rise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causes:</a:t>
            </a:r>
          </a:p>
          <a:p>
            <a:pPr lvl="1"/>
            <a:r>
              <a:rPr lang="en-US" dirty="0"/>
              <a:t>Thermal expansion</a:t>
            </a:r>
          </a:p>
          <a:p>
            <a:pPr lvl="1"/>
            <a:r>
              <a:rPr lang="en-US" dirty="0"/>
              <a:t>Melting of glaciers and polar ice caps</a:t>
            </a:r>
          </a:p>
          <a:p>
            <a:pPr lvl="1"/>
            <a:r>
              <a:rPr lang="en-US" dirty="0"/>
              <a:t>Ice loss from Greenland and West Antarctica</a:t>
            </a:r>
          </a:p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Impacts to coastal habitats and lost habitat</a:t>
            </a:r>
          </a:p>
          <a:p>
            <a:pPr lvl="1"/>
            <a:r>
              <a:rPr lang="en-US" dirty="0"/>
              <a:t>Erosion</a:t>
            </a:r>
          </a:p>
          <a:p>
            <a:pPr lvl="1"/>
            <a:r>
              <a:rPr lang="en-US" dirty="0"/>
              <a:t>Flooding of wetlands</a:t>
            </a:r>
          </a:p>
          <a:p>
            <a:pPr lvl="1"/>
            <a:r>
              <a:rPr lang="en-US" dirty="0"/>
              <a:t>Contamination of aquifers and agricultural soils</a:t>
            </a:r>
          </a:p>
          <a:p>
            <a:pPr lvl="1"/>
            <a:r>
              <a:rPr lang="en-US" dirty="0"/>
              <a:t>Increased storm surge and flood vulnerability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AE059A-E3F9-2346-96F5-318A0856762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6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Background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03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 Sea Level Change</a:t>
            </a:r>
          </a:p>
        </p:txBody>
      </p:sp>
      <p:pic>
        <p:nvPicPr>
          <p:cNvPr id="7" name="Content Placeholder 6" descr="sea-level-figure1-2015.png"/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241" b="-15241"/>
          <a:stretch>
            <a:fillRect/>
          </a:stretch>
        </p:blipFill>
        <p:spPr>
          <a:xfrm>
            <a:off x="685800" y="1523999"/>
            <a:ext cx="5181600" cy="4673803"/>
          </a:xfrm>
        </p:spPr>
      </p:pic>
      <p:pic>
        <p:nvPicPr>
          <p:cNvPr id="8" name="Content Placeholder 7" descr="sea-level-figure2-2015.png"/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742" r="-7742"/>
          <a:stretch>
            <a:fillRect/>
          </a:stretch>
        </p:blipFill>
        <p:spPr>
          <a:xfrm>
            <a:off x="6428282" y="1027906"/>
            <a:ext cx="5406652" cy="4876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515E5A-F2AB-FC46-9963-B025D157DDF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57600" y="6324600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http://www3.epa.gov/</a:t>
            </a:r>
            <a:r>
              <a:rPr lang="en-US" sz="1200" dirty="0" err="1"/>
              <a:t>climatechange</a:t>
            </a:r>
            <a:r>
              <a:rPr lang="en-US" sz="1200" dirty="0"/>
              <a:t>/science/indicators/oceans/sea-</a:t>
            </a:r>
            <a:r>
              <a:rPr lang="en-US" sz="1200" dirty="0" err="1"/>
              <a:t>level.html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414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Level Rise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20</a:t>
            </a:r>
            <a:r>
              <a:rPr lang="en-US" baseline="30000" dirty="0"/>
              <a:t>th</a:t>
            </a:r>
            <a:r>
              <a:rPr lang="en-US" dirty="0"/>
              <a:t> century: 6.7 inches</a:t>
            </a:r>
          </a:p>
          <a:p>
            <a:r>
              <a:rPr lang="en-US" dirty="0"/>
              <a:t>IPCC estimates:</a:t>
            </a:r>
          </a:p>
          <a:p>
            <a:pPr lvl="1"/>
            <a:r>
              <a:rPr lang="en-US" dirty="0"/>
              <a:t>Low GHG emission scenario: 7-15 inches by 2100</a:t>
            </a:r>
          </a:p>
          <a:p>
            <a:pPr lvl="1"/>
            <a:r>
              <a:rPr lang="en-US" dirty="0"/>
              <a:t>High GHG emission scenario: 10-23 inches by 2100</a:t>
            </a:r>
          </a:p>
          <a:p>
            <a:r>
              <a:rPr lang="en-US" dirty="0"/>
              <a:t>Substantial variability between locations</a:t>
            </a:r>
          </a:p>
          <a:p>
            <a:pPr lvl="1"/>
            <a:r>
              <a:rPr lang="en-US" dirty="0"/>
              <a:t>US East Coast expected to experience more substantial SLR</a:t>
            </a:r>
          </a:p>
          <a:p>
            <a:pPr lvl="1"/>
            <a:r>
              <a:rPr lang="en-US" dirty="0"/>
              <a:t>New York – could see 3-4 feet by 2100</a:t>
            </a:r>
          </a:p>
          <a:p>
            <a:pPr lvl="1"/>
            <a:r>
              <a:rPr lang="en-US" dirty="0"/>
              <a:t>Chesapeake Bay sea levels rising twice as fast as global average (up to 5 feet by 2100)</a:t>
            </a:r>
          </a:p>
          <a:p>
            <a:pPr lvl="1"/>
            <a:r>
              <a:rPr lang="en-US" dirty="0"/>
              <a:t>Subsidence + SLR is an issue in some locations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515E5A-F2AB-FC46-9963-B025D157DDF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4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Coastal Flooding</a:t>
            </a:r>
            <a:br>
              <a:rPr lang="en-US" dirty="0"/>
            </a:br>
            <a:r>
              <a:rPr lang="en-US" dirty="0"/>
              <a:t>events per year</a:t>
            </a:r>
          </a:p>
        </p:txBody>
      </p:sp>
      <p:pic>
        <p:nvPicPr>
          <p:cNvPr id="5" name="Content Placeholder 4" descr="CoastalFlooding.tiff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15" r="-4401"/>
          <a:stretch/>
        </p:blipFill>
        <p:spPr>
          <a:xfrm>
            <a:off x="4648200" y="152400"/>
            <a:ext cx="4128054" cy="6324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515E5A-F2AB-FC46-9963-B025D157DDF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1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Behavioral biases and flood risk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31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behavioral biases that impact flood risk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Myopia: </a:t>
            </a:r>
            <a:r>
              <a:rPr lang="en-US" dirty="0"/>
              <a:t>underweighting or ignoring future consequences</a:t>
            </a:r>
          </a:p>
          <a:p>
            <a:r>
              <a:rPr lang="en-US" dirty="0">
                <a:solidFill>
                  <a:schemeClr val="accent1"/>
                </a:solidFill>
              </a:rPr>
              <a:t>Amnesia: </a:t>
            </a:r>
            <a:r>
              <a:rPr lang="en-US" dirty="0"/>
              <a:t>failure to learn from the past; disasters repeat themselves</a:t>
            </a:r>
          </a:p>
          <a:p>
            <a:r>
              <a:rPr lang="en-US" dirty="0">
                <a:solidFill>
                  <a:schemeClr val="accent1"/>
                </a:solidFill>
              </a:rPr>
              <a:t>Optimism: </a:t>
            </a:r>
            <a:r>
              <a:rPr lang="en-US" dirty="0"/>
              <a:t>tendency to believe that we are more immune than others to bad outcomes</a:t>
            </a:r>
          </a:p>
          <a:p>
            <a:r>
              <a:rPr lang="en-US" dirty="0">
                <a:solidFill>
                  <a:schemeClr val="accent1"/>
                </a:solidFill>
              </a:rPr>
              <a:t>Inertia: </a:t>
            </a:r>
            <a:r>
              <a:rPr lang="en-US" dirty="0"/>
              <a:t>tendency to stick to the status quo instead of following a new path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63711" y="6311900"/>
            <a:ext cx="98635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charset="0"/>
              </a:rPr>
              <a:t>Meyer, R., &amp; </a:t>
            </a:r>
            <a:r>
              <a:rPr lang="en-US" sz="1200" dirty="0" err="1">
                <a:solidFill>
                  <a:srgbClr val="222222"/>
                </a:solidFill>
                <a:latin typeface="Arial" charset="0"/>
              </a:rPr>
              <a:t>Kunreuther</a:t>
            </a:r>
            <a:r>
              <a:rPr lang="en-US" sz="1200" dirty="0">
                <a:solidFill>
                  <a:srgbClr val="222222"/>
                </a:solidFill>
                <a:latin typeface="Arial" charset="0"/>
              </a:rPr>
              <a:t>, H. (2017). </a:t>
            </a:r>
            <a:r>
              <a:rPr lang="en-US" sz="1200" i="1" dirty="0">
                <a:solidFill>
                  <a:srgbClr val="222222"/>
                </a:solidFill>
                <a:latin typeface="Arial" charset="0"/>
              </a:rPr>
              <a:t>The ostrich paradox: why we underprepare for disasters</a:t>
            </a:r>
            <a:r>
              <a:rPr lang="en-US" sz="1200" dirty="0">
                <a:solidFill>
                  <a:srgbClr val="222222"/>
                </a:solidFill>
                <a:latin typeface="Arial" charset="0"/>
              </a:rPr>
              <a:t>. Wharton Digital Press.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842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691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Community actions send a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5291"/>
            <a:ext cx="4078574" cy="4351338"/>
          </a:xfrm>
        </p:spPr>
        <p:txBody>
          <a:bodyPr/>
          <a:lstStyle/>
          <a:p>
            <a:r>
              <a:rPr lang="en-US" dirty="0"/>
              <a:t>Levee effect</a:t>
            </a:r>
          </a:p>
          <a:p>
            <a:r>
              <a:rPr lang="en-US" dirty="0"/>
              <a:t>Flood insurance maps</a:t>
            </a:r>
          </a:p>
          <a:p>
            <a:r>
              <a:rPr lang="en-US" dirty="0"/>
              <a:t>Development in at-risk areas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05" t="3716"/>
          <a:stretch/>
        </p:blipFill>
        <p:spPr>
          <a:xfrm>
            <a:off x="4807353" y="358684"/>
            <a:ext cx="7384647" cy="66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97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6) Discussion questions and 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00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Decision Analysis for Flood Management in Fargo, ND</a:t>
            </a:r>
          </a:p>
        </p:txBody>
      </p:sp>
      <p:pic>
        <p:nvPicPr>
          <p:cNvPr id="6" name="Content Placeholder 6" descr="t1larg.fargo.gi_cnn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96" r="-14796"/>
          <a:stretch>
            <a:fillRect/>
          </a:stretch>
        </p:blipFill>
        <p:spPr>
          <a:xfrm>
            <a:off x="1341438" y="1901825"/>
            <a:ext cx="9509125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73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on Fargo Flooding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Situated on the Red River of the North</a:t>
            </a:r>
          </a:p>
          <a:p>
            <a:r>
              <a:rPr lang="en-US" dirty="0"/>
              <a:t>Population ~ 200,000 (including Morehead, MN)</a:t>
            </a:r>
          </a:p>
          <a:p>
            <a:r>
              <a:rPr lang="en-US" dirty="0"/>
              <a:t>Particularly prone to flooding due to:</a:t>
            </a:r>
          </a:p>
          <a:p>
            <a:pPr lvl="1"/>
            <a:r>
              <a:rPr lang="en-US" dirty="0"/>
              <a:t>Synchrony of discharge with spring thaw</a:t>
            </a:r>
          </a:p>
          <a:p>
            <a:pPr lvl="1"/>
            <a:r>
              <a:rPr lang="en-US" dirty="0"/>
              <a:t>Ice jams</a:t>
            </a:r>
          </a:p>
          <a:p>
            <a:pPr lvl="1"/>
            <a:r>
              <a:rPr lang="en-US" dirty="0"/>
              <a:t>Glacial lake plain</a:t>
            </a:r>
          </a:p>
          <a:p>
            <a:pPr lvl="1"/>
            <a:r>
              <a:rPr lang="en-US" dirty="0"/>
              <a:t>Decrease in downstream gradient</a:t>
            </a:r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50,000 households in Fargo/Morehead</a:t>
            </a:r>
          </a:p>
          <a:p>
            <a:pPr lvl="1"/>
            <a:r>
              <a:rPr lang="en-US" dirty="0"/>
              <a:t>Average Annual flood damages = $200 million</a:t>
            </a:r>
          </a:p>
          <a:p>
            <a:endParaRPr lang="en-US" dirty="0"/>
          </a:p>
        </p:txBody>
      </p:sp>
      <p:pic>
        <p:nvPicPr>
          <p:cNvPr id="4" name="Picture 3" descr="1-s2.0-S0921818101000972-gr1_sciencedirec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7396" y="365125"/>
            <a:ext cx="3496492" cy="2065438"/>
          </a:xfrm>
          <a:prstGeom prst="rect">
            <a:avLst/>
          </a:prstGeom>
        </p:spPr>
      </p:pic>
      <p:pic>
        <p:nvPicPr>
          <p:cNvPr id="5" name="Picture 4" descr="Redrivernorthmap_wikipedia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8878" y="3105004"/>
            <a:ext cx="3637741" cy="34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11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gage annual peak </a:t>
            </a:r>
            <a:r>
              <a:rPr lang="en-US" dirty="0" err="1"/>
              <a:t>flod</a:t>
            </a:r>
            <a:r>
              <a:rPr lang="en-US" dirty="0"/>
              <a:t> record</a:t>
            </a:r>
          </a:p>
        </p:txBody>
      </p:sp>
      <p:pic>
        <p:nvPicPr>
          <p:cNvPr id="5" name="Content Placeholder 4" descr="USGS.05054000.18970407.20140623..0.peak.png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795" r="-26795"/>
          <a:stretch>
            <a:fillRect/>
          </a:stretch>
        </p:blipFill>
        <p:spPr>
          <a:xfrm>
            <a:off x="1083585" y="1825625"/>
            <a:ext cx="10024830" cy="4351338"/>
          </a:xfrm>
        </p:spPr>
      </p:pic>
    </p:spTree>
    <p:extLst>
      <p:ext uri="{BB962C8B-B14F-4D97-AF65-F5344CB8AC3E}">
        <p14:creationId xmlns:p14="http://schemas.microsoft.com/office/powerpoint/2010/main" val="432255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Hurricane Katrina (2005)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$80 billion in insured loss</a:t>
            </a:r>
          </a:p>
          <a:p>
            <a:r>
              <a:rPr lang="en-US" dirty="0"/>
              <a:t>$200+ billion in economic damage</a:t>
            </a:r>
          </a:p>
          <a:p>
            <a:r>
              <a:rPr lang="en-US" dirty="0"/>
              <a:t>1,800 fatalities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362731" y="649287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www.thebalance.com</a:t>
            </a:r>
            <a:r>
              <a:rPr lang="en-US" sz="1000" dirty="0"/>
              <a:t>/hurricane-katrina-facts-damage-and-economic-effects-3306023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699" y="893997"/>
            <a:ext cx="5244569" cy="2958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32" y="3947621"/>
            <a:ext cx="4518748" cy="2545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731" y="2593925"/>
            <a:ext cx="3306659" cy="36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98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FargoStudyArea2.tiff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8" r="-975"/>
          <a:stretch/>
        </p:blipFill>
        <p:spPr>
          <a:xfrm>
            <a:off x="79917" y="197546"/>
            <a:ext cx="7170706" cy="5467273"/>
          </a:xfrm>
          <a:prstGeom prst="rect">
            <a:avLst/>
          </a:prstGeom>
        </p:spPr>
      </p:pic>
      <p:pic>
        <p:nvPicPr>
          <p:cNvPr id="5" name="Picture 4" descr="FargoStudyAre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171" y="2335940"/>
            <a:ext cx="5728010" cy="4434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69019" y="897411"/>
            <a:ext cx="197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River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997176" y="1266743"/>
            <a:ext cx="0" cy="963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72038" y="1266743"/>
            <a:ext cx="3486151" cy="4906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097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25501" y="895351"/>
            <a:ext cx="5157787" cy="823912"/>
          </a:xfrm>
        </p:spPr>
        <p:txBody>
          <a:bodyPr/>
          <a:lstStyle/>
          <a:p>
            <a:r>
              <a:rPr lang="en-US" dirty="0"/>
              <a:t>Mitigation Alternatives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25501" y="1843088"/>
            <a:ext cx="5157787" cy="4703763"/>
          </a:xfrm>
        </p:spPr>
        <p:txBody>
          <a:bodyPr>
            <a:normAutofit/>
          </a:bodyPr>
          <a:lstStyle/>
          <a:p>
            <a:r>
              <a:rPr lang="en-US" dirty="0"/>
              <a:t>Buyouts:</a:t>
            </a:r>
          </a:p>
          <a:p>
            <a:pPr marL="0" indent="0">
              <a:buNone/>
            </a:pPr>
            <a:r>
              <a:rPr lang="en-US" dirty="0"/>
              <a:t>$150,000 per home = $7.5 billion</a:t>
            </a:r>
          </a:p>
          <a:p>
            <a:r>
              <a:rPr lang="en-US" dirty="0"/>
              <a:t>Individual home elevation projects:</a:t>
            </a:r>
          </a:p>
          <a:p>
            <a:pPr marL="0" indent="0">
              <a:buNone/>
            </a:pPr>
            <a:r>
              <a:rPr lang="en-US" dirty="0"/>
              <a:t>$40,000 per home = $2.0 billion</a:t>
            </a:r>
          </a:p>
          <a:p>
            <a:r>
              <a:rPr lang="en-US" dirty="0"/>
              <a:t>Levees: $0.7 billion</a:t>
            </a:r>
          </a:p>
          <a:p>
            <a:r>
              <a:rPr lang="en-US" dirty="0"/>
              <a:t>Diversion: $1.8 billion</a:t>
            </a:r>
          </a:p>
          <a:p>
            <a:r>
              <a:rPr lang="en-US" dirty="0"/>
              <a:t>Waffle solution: $160 million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57913" y="895351"/>
            <a:ext cx="5183188" cy="823912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157913" y="1843088"/>
            <a:ext cx="5183188" cy="47037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metrics should we use for flood risk?</a:t>
            </a:r>
          </a:p>
          <a:p>
            <a:r>
              <a:rPr lang="en-US" dirty="0"/>
              <a:t>In evaluating mitigation alternatives, what should we use as decision criteria?</a:t>
            </a:r>
          </a:p>
          <a:p>
            <a:r>
              <a:rPr lang="en-US" dirty="0"/>
              <a:t>What uncertainties are relevant to the risk assessment and mitigation decision?</a:t>
            </a:r>
          </a:p>
          <a:p>
            <a:r>
              <a:rPr lang="en-US" dirty="0"/>
              <a:t>How would you set a target flood protection elevation?</a:t>
            </a:r>
          </a:p>
          <a:p>
            <a:r>
              <a:rPr lang="en-US" dirty="0"/>
              <a:t>What are the ancillary impacts (pros and cons of each mitigation option) and how are these factored into the decision criteria?</a:t>
            </a:r>
          </a:p>
        </p:txBody>
      </p:sp>
      <p:sp>
        <p:nvSpPr>
          <p:cNvPr id="8" name="Rectangle 7"/>
          <p:cNvSpPr/>
          <p:nvPr/>
        </p:nvSpPr>
        <p:spPr>
          <a:xfrm>
            <a:off x="2788118" y="477323"/>
            <a:ext cx="72811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445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Objective: Minimize community flood risk</a:t>
            </a:r>
          </a:p>
        </p:txBody>
      </p:sp>
    </p:spTree>
    <p:extLst>
      <p:ext uri="{BB962C8B-B14F-4D97-AF65-F5344CB8AC3E}">
        <p14:creationId xmlns:p14="http://schemas.microsoft.com/office/powerpoint/2010/main" val="64360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Fargo project map.pdf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033" r="-2308"/>
          <a:stretch/>
        </p:blipFill>
        <p:spPr>
          <a:xfrm>
            <a:off x="3124200" y="19336"/>
            <a:ext cx="4952999" cy="68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Hurricane Sandy (2012)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$31 billion insured loss</a:t>
            </a:r>
          </a:p>
          <a:p>
            <a:r>
              <a:rPr lang="en-US" dirty="0"/>
              <a:t>$75 billion in economic damage</a:t>
            </a:r>
          </a:p>
          <a:p>
            <a:r>
              <a:rPr lang="en-US" dirty="0"/>
              <a:t>106 fatalities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78" y="3478425"/>
            <a:ext cx="4440073" cy="2960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979" y="2483739"/>
            <a:ext cx="5961227" cy="39741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8229" y="6457890"/>
            <a:ext cx="11482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Photos from: http://</a:t>
            </a:r>
            <a:r>
              <a:rPr lang="en-US" sz="1000" dirty="0" err="1"/>
              <a:t>www.businessinsider.com</a:t>
            </a:r>
            <a:r>
              <a:rPr lang="en-US" sz="1000" dirty="0"/>
              <a:t>/a-look-back-at-sandys-destruction-2016-9/#sandys-strength-and-angle-of-approach-combined-to-produce-a-record-storm-surge-of-water-into-new-york-city-new-jersey-and-other-parts-of-the-northeast-progress-has-been-made-but-many-will-never-fully-recover-all-that-was-lost-or-damaged-31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103" y="614580"/>
            <a:ext cx="3511419" cy="25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6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48630" y="1665247"/>
            <a:ext cx="5764823" cy="33155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$200-$300B in economic damage</a:t>
            </a:r>
          </a:p>
          <a:p>
            <a:r>
              <a:rPr lang="en-US" dirty="0"/>
              <a:t>$70B insured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093" y="4148278"/>
            <a:ext cx="3708816" cy="2471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0" y="4375164"/>
            <a:ext cx="4275760" cy="224477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Hurricanes Harvey and Irma (2017)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023" y="1353889"/>
            <a:ext cx="4754081" cy="32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 of catastrophes are increasing</a:t>
            </a:r>
          </a:p>
        </p:txBody>
      </p:sp>
      <p:pic>
        <p:nvPicPr>
          <p:cNvPr id="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50" y="1975644"/>
            <a:ext cx="10121900" cy="4051300"/>
          </a:xfrm>
        </p:spPr>
      </p:pic>
      <p:sp>
        <p:nvSpPr>
          <p:cNvPr id="7" name="Rectangle 6"/>
          <p:cNvSpPr/>
          <p:nvPr/>
        </p:nvSpPr>
        <p:spPr>
          <a:xfrm>
            <a:off x="3142799" y="6127234"/>
            <a:ext cx="5103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Overall and insured losses in the U.S. </a:t>
            </a:r>
            <a:r>
              <a:rPr lang="en-US" sz="1100" dirty="0"/>
              <a:t>(Figure From Munich Re)</a:t>
            </a:r>
          </a:p>
        </p:txBody>
      </p:sp>
    </p:spTree>
    <p:extLst>
      <p:ext uri="{BB962C8B-B14F-4D97-AF65-F5344CB8AC3E}">
        <p14:creationId xmlns:p14="http://schemas.microsoft.com/office/powerpoint/2010/main" val="126940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Federal catastrophe spending is increasing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29465" y="1829148"/>
            <a:ext cx="4849678" cy="20676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/>
              <a:t>New York Metropolitan Transit Authority (MTA) </a:t>
            </a:r>
            <a:r>
              <a:rPr lang="mr-IN" sz="2400"/>
              <a:t>–</a:t>
            </a:r>
            <a:r>
              <a:rPr lang="en-US" sz="2400"/>
              <a:t> Hurricane Sandy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/>
              <a:t>$5 billion in damage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/>
              <a:t>$4.2 billion in federal disaster relief</a:t>
            </a:r>
          </a:p>
          <a:p>
            <a:endParaRPr lang="en-US" dirty="0"/>
          </a:p>
        </p:txBody>
      </p:sp>
      <p:pic>
        <p:nvPicPr>
          <p:cNvPr id="6" name="Content Placeholder 4"/>
          <p:cNvPicPr>
            <a:picLocks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704" r="-17704"/>
          <a:stretch>
            <a:fillRect/>
          </a:stretch>
        </p:blipFill>
        <p:spPr bwMode="auto">
          <a:xfrm>
            <a:off x="170481" y="2699642"/>
            <a:ext cx="6028124" cy="32073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477864" y="182914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/>
              <a:t> Proportion of Economic Losses Paid by U.S. Government for Selected Disasters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184974" y="5916953"/>
            <a:ext cx="19991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Michel-</a:t>
            </a:r>
            <a:r>
              <a:rPr lang="en-US" sz="1200" dirty="0" err="1"/>
              <a:t>Kerjan</a:t>
            </a:r>
            <a:r>
              <a:rPr lang="en-US" sz="1200" dirty="0"/>
              <a:t> (2013)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5491" y="3758339"/>
            <a:ext cx="4859435" cy="18413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048522" y="5386008"/>
            <a:ext cx="18524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(Photo from </a:t>
            </a:r>
            <a:r>
              <a:rPr lang="en-US" sz="1200" dirty="0" err="1">
                <a:solidFill>
                  <a:schemeClr val="bg1"/>
                </a:solidFill>
              </a:rPr>
              <a:t>web.mta.info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227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Flood: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 overflow of water onto normally dry land. The inundation of a normally dry area caused by rising water in an existing waterway, such as a river, stream, or drainage ditch. Ponding of water at or near the point where the rain fell. </a:t>
            </a:r>
          </a:p>
          <a:p>
            <a:r>
              <a:rPr lang="en-US" b="1" dirty="0">
                <a:solidFill>
                  <a:schemeClr val="accent1"/>
                </a:solidFill>
              </a:rPr>
              <a:t>Sustainable:  </a:t>
            </a:r>
            <a:r>
              <a:rPr lang="en-US" dirty="0"/>
              <a:t>able to be maintained or upheld</a:t>
            </a:r>
          </a:p>
          <a:p>
            <a:r>
              <a:rPr lang="en-US" b="1" dirty="0">
                <a:solidFill>
                  <a:schemeClr val="accent1"/>
                </a:solidFill>
              </a:rPr>
              <a:t>Sustainable development: </a:t>
            </a:r>
            <a:r>
              <a:rPr lang="en-US" dirty="0"/>
              <a:t>meets the needs of the present without compromising the ability of future generations to meet their needs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Resilience:  </a:t>
            </a:r>
            <a:r>
              <a:rPr lang="en-US" dirty="0"/>
              <a:t>ability to anticipate, absorb, adapt to and/or rapidly recover from a potentially disruptive event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62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1248</Words>
  <Application>Microsoft Office PowerPoint</Application>
  <PresentationFormat>Widescreen</PresentationFormat>
  <Paragraphs>231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ＭＳ Ｐゴシック</vt:lpstr>
      <vt:lpstr>Arial</vt:lpstr>
      <vt:lpstr>Calibri</vt:lpstr>
      <vt:lpstr>Calibri Light</vt:lpstr>
      <vt:lpstr>Corbel</vt:lpstr>
      <vt:lpstr>Mangal</vt:lpstr>
      <vt:lpstr>Wingdings</vt:lpstr>
      <vt:lpstr>Office Theme</vt:lpstr>
      <vt:lpstr>Flood Risk and Sustainability</vt:lpstr>
      <vt:lpstr>Overview</vt:lpstr>
      <vt:lpstr>1) Background</vt:lpstr>
      <vt:lpstr>Hurricane Katrina (2005)</vt:lpstr>
      <vt:lpstr>Hurricane Sandy (2012)</vt:lpstr>
      <vt:lpstr>Hurricanes Harvey and Irma (2017)</vt:lpstr>
      <vt:lpstr>Costs of catastrophes are increasing</vt:lpstr>
      <vt:lpstr>PowerPoint Presentation</vt:lpstr>
      <vt:lpstr>Definitions</vt:lpstr>
      <vt:lpstr>Consequences of floods</vt:lpstr>
      <vt:lpstr>2) Causes of flooding</vt:lpstr>
      <vt:lpstr>Riverine Flooding</vt:lpstr>
      <vt:lpstr>Coastal Flooding</vt:lpstr>
      <vt:lpstr>Storm Surge</vt:lpstr>
      <vt:lpstr>Inland flooding</vt:lpstr>
      <vt:lpstr>Flash Flood</vt:lpstr>
      <vt:lpstr>Things that exacerbate flooding</vt:lpstr>
      <vt:lpstr>Sources of uncertainty about future floods</vt:lpstr>
      <vt:lpstr>3) Flood Risk Management</vt:lpstr>
      <vt:lpstr>USACE Flood Risk Management Cycle</vt:lpstr>
      <vt:lpstr>Flood Risk Management Process</vt:lpstr>
      <vt:lpstr>Community non-structural measures</vt:lpstr>
      <vt:lpstr>Community structural measures</vt:lpstr>
      <vt:lpstr>Household measures</vt:lpstr>
      <vt:lpstr>Mitigation in developing countries</vt:lpstr>
      <vt:lpstr>4) Climate change impacts and adaptation</vt:lpstr>
      <vt:lpstr>PowerPoint Presentation</vt:lpstr>
      <vt:lpstr>Impacts of climate change on water resources</vt:lpstr>
      <vt:lpstr>Sea Level Rise</vt:lpstr>
      <vt:lpstr>Historic Sea Level Change</vt:lpstr>
      <vt:lpstr>Sea Level Rise</vt:lpstr>
      <vt:lpstr>Coastal Flooding events per year</vt:lpstr>
      <vt:lpstr>5) Behavioral biases and flood risk</vt:lpstr>
      <vt:lpstr>Some behavioral biases that impact flood risk</vt:lpstr>
      <vt:lpstr>Community actions send a message</vt:lpstr>
      <vt:lpstr>6) Discussion questions and exercises</vt:lpstr>
      <vt:lpstr>Exercise: Decision Analysis for Flood Management in Fargo, ND</vt:lpstr>
      <vt:lpstr>Background on Fargo Flooding</vt:lpstr>
      <vt:lpstr>Stream gage annual peak flod record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Flood Risk: Resilience and Sustainability</dc:title>
  <dc:creator>Gina Tonn</dc:creator>
  <cp:lastModifiedBy>Egan, Jennifer</cp:lastModifiedBy>
  <cp:revision>47</cp:revision>
  <dcterms:created xsi:type="dcterms:W3CDTF">2017-10-20T03:09:04Z</dcterms:created>
  <dcterms:modified xsi:type="dcterms:W3CDTF">2017-11-01T18:32:39Z</dcterms:modified>
</cp:coreProperties>
</file>